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417" r:id="rId2"/>
    <p:sldId id="420" r:id="rId3"/>
    <p:sldId id="493" r:id="rId4"/>
    <p:sldId id="750" r:id="rId5"/>
    <p:sldId id="751" r:id="rId6"/>
    <p:sldId id="752" r:id="rId7"/>
    <p:sldId id="753" r:id="rId8"/>
    <p:sldId id="754" r:id="rId9"/>
    <p:sldId id="756" r:id="rId10"/>
    <p:sldId id="755" r:id="rId11"/>
    <p:sldId id="4633" r:id="rId12"/>
    <p:sldId id="4634" r:id="rId13"/>
    <p:sldId id="4635" r:id="rId14"/>
    <p:sldId id="4636" r:id="rId15"/>
    <p:sldId id="4637" r:id="rId16"/>
    <p:sldId id="4638" r:id="rId17"/>
    <p:sldId id="4639" r:id="rId18"/>
    <p:sldId id="4640" r:id="rId19"/>
    <p:sldId id="4653" r:id="rId20"/>
    <p:sldId id="4654" r:id="rId21"/>
    <p:sldId id="4655" r:id="rId22"/>
    <p:sldId id="4658" r:id="rId23"/>
    <p:sldId id="4656" r:id="rId24"/>
    <p:sldId id="4659" r:id="rId25"/>
    <p:sldId id="4660" r:id="rId26"/>
    <p:sldId id="4661" r:id="rId27"/>
    <p:sldId id="4662" r:id="rId28"/>
    <p:sldId id="4666" r:id="rId29"/>
    <p:sldId id="4667" r:id="rId30"/>
    <p:sldId id="4668" r:id="rId31"/>
    <p:sldId id="4764" r:id="rId32"/>
    <p:sldId id="4765" r:id="rId33"/>
    <p:sldId id="4766" r:id="rId34"/>
    <p:sldId id="4767" r:id="rId35"/>
    <p:sldId id="4768" r:id="rId36"/>
    <p:sldId id="4772" r:id="rId37"/>
    <p:sldId id="4773" r:id="rId38"/>
    <p:sldId id="4774" r:id="rId39"/>
    <p:sldId id="4663" r:id="rId40"/>
    <p:sldId id="4669" r:id="rId41"/>
    <p:sldId id="4670" r:id="rId42"/>
    <p:sldId id="4775" r:id="rId43"/>
    <p:sldId id="4776" r:id="rId44"/>
    <p:sldId id="4777" r:id="rId45"/>
    <p:sldId id="4778" r:id="rId46"/>
    <p:sldId id="4779" r:id="rId47"/>
    <p:sldId id="4792" r:id="rId48"/>
    <p:sldId id="4780" r:id="rId49"/>
    <p:sldId id="4782" r:id="rId50"/>
    <p:sldId id="4781" r:id="rId51"/>
    <p:sldId id="4784" r:id="rId52"/>
    <p:sldId id="4795" r:id="rId53"/>
    <p:sldId id="4783" r:id="rId54"/>
    <p:sldId id="4793" r:id="rId55"/>
    <p:sldId id="4794" r:id="rId56"/>
    <p:sldId id="4785" r:id="rId57"/>
    <p:sldId id="4787" r:id="rId58"/>
    <p:sldId id="4788" r:id="rId59"/>
    <p:sldId id="4789" r:id="rId60"/>
    <p:sldId id="4790" r:id="rId61"/>
    <p:sldId id="4791" r:id="rId62"/>
    <p:sldId id="626" r:id="rId63"/>
    <p:sldId id="4796" r:id="rId64"/>
    <p:sldId id="4797" r:id="rId65"/>
    <p:sldId id="4798" r:id="rId66"/>
    <p:sldId id="4799" r:id="rId67"/>
    <p:sldId id="4800" r:id="rId68"/>
    <p:sldId id="4801" r:id="rId69"/>
    <p:sldId id="4802" r:id="rId70"/>
    <p:sldId id="4803" r:id="rId71"/>
    <p:sldId id="4804" r:id="rId72"/>
    <p:sldId id="4805" r:id="rId73"/>
    <p:sldId id="4806" r:id="rId74"/>
    <p:sldId id="4807" r:id="rId75"/>
    <p:sldId id="4808" r:id="rId76"/>
    <p:sldId id="4809" r:id="rId77"/>
    <p:sldId id="4810" r:id="rId78"/>
    <p:sldId id="4814" r:id="rId79"/>
    <p:sldId id="4812" r:id="rId80"/>
    <p:sldId id="4813" r:id="rId81"/>
    <p:sldId id="4815" r:id="rId82"/>
    <p:sldId id="4816" r:id="rId83"/>
    <p:sldId id="4817" r:id="rId84"/>
    <p:sldId id="4818" r:id="rId85"/>
    <p:sldId id="4819"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7EF"/>
    <a:srgbClr val="B88F4D"/>
    <a:srgbClr val="FFCC29"/>
    <a:srgbClr val="0B3774"/>
    <a:srgbClr val="4E753B"/>
    <a:srgbClr val="BD934E"/>
    <a:srgbClr val="2E4523"/>
    <a:srgbClr val="DCDCDC"/>
    <a:srgbClr val="06275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20" autoAdjust="0"/>
    <p:restoredTop sz="94660"/>
  </p:normalViewPr>
  <p:slideViewPr>
    <p:cSldViewPr snapToGrid="0">
      <p:cViewPr varScale="1">
        <p:scale>
          <a:sx n="161" d="100"/>
          <a:sy n="161" d="100"/>
        </p:scale>
        <p:origin x="136" y="148"/>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7094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308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7594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2024/3/28</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2024/3/28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2024/3/28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2024/3/28</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5" Type="http://schemas.openxmlformats.org/officeDocument/2006/relationships/image" Target="../media/image1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8.xml"/><Relationship Id="rId7" Type="http://schemas.openxmlformats.org/officeDocument/2006/relationships/image" Target="../media/image1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0.xml"/><Relationship Id="rId5" Type="http://schemas.openxmlformats.org/officeDocument/2006/relationships/image" Target="../media/image20.emf"/><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4.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5.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8.xml"/><Relationship Id="rId5" Type="http://schemas.openxmlformats.org/officeDocument/2006/relationships/image" Target="../media/image21.em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5" Type="http://schemas.openxmlformats.org/officeDocument/2006/relationships/image" Target="../media/image1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3.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4.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8.xml"/><Relationship Id="rId5" Type="http://schemas.openxmlformats.org/officeDocument/2006/relationships/image" Target="../media/image22.em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3.xml"/><Relationship Id="rId7" Type="http://schemas.openxmlformats.org/officeDocument/2006/relationships/image" Target="../media/image11.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4.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5.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7.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8.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9.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1.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3.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4.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5.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6.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9.xml"/><Relationship Id="rId7" Type="http://schemas.openxmlformats.org/officeDocument/2006/relationships/image" Target="../media/image11.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0.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1.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3.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4.xml"/><Relationship Id="rId5" Type="http://schemas.openxmlformats.org/officeDocument/2006/relationships/image" Target="../media/image23.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5.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6.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7.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指令集体系</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8"/>
            <a:ext cx="10731636" cy="4052775"/>
            <a:chOff x="1887176" y="1780605"/>
            <a:chExt cx="2583743" cy="177264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43006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机器语言和汇编语言不能使用各种类型的变量（例如</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int 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float 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JAVA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可以）</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寄存器变量没有数据类型    </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机器语言和汇编语言的操作对象是寄存器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好处：寄存器是最快的数据存取单元</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缺陷：寄存器数量有限，需仔细高效的使用</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个通用寄存器，字长</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bits= 1 Word</a:t>
              </a:r>
            </a:p>
            <a:p>
              <a:pPr marL="742950" lvl="1" indent="-285750">
                <a:lnSpc>
                  <a:spcPct val="150000"/>
                </a:lnSpc>
                <a:buFont typeface="Arial" panose="020B0604020202020204" pitchFamily="34" charset="0"/>
                <a:buChar cha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$0, $1, $2, … $30, $31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35037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8"/>
            <a:ext cx="8014563" cy="4150623"/>
            <a:chOff x="1887176" y="1780605"/>
            <a:chExt cx="1929582" cy="181544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1472865"/>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位通用寄存器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$0~$31</a:t>
              </a:r>
            </a:p>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位单精度浮点寄存器</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f0-f31</a:t>
              </a:r>
            </a:p>
            <a:p>
              <a:pPr marL="285750" indent="-285750">
                <a:lnSpc>
                  <a:spcPct val="15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位乘、商寄存器 </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Hi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L0</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程序寄存器</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是单独的寄存器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无程序状态寄存器</a:t>
              </a:r>
            </a:p>
            <a:p>
              <a:pPr marL="285750" indent="-285750">
                <a:lnSpc>
                  <a:spcPct val="15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也有类似的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个寄存器设置</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表格 1">
            <a:extLst>
              <a:ext uri="{FF2B5EF4-FFF2-40B4-BE49-F238E27FC236}">
                <a16:creationId xmlns:a16="http://schemas.microsoft.com/office/drawing/2014/main" id="{B3363ADC-A32B-FC68-E948-AD89E89EE8FA}"/>
              </a:ext>
            </a:extLst>
          </p:cNvPr>
          <p:cNvGraphicFramePr>
            <a:graphicFrameLocks noGrp="1"/>
          </p:cNvGraphicFramePr>
          <p:nvPr>
            <p:extLst>
              <p:ext uri="{D42A27DB-BD31-4B8C-83A1-F6EECF244321}">
                <p14:modId xmlns:p14="http://schemas.microsoft.com/office/powerpoint/2010/main" val="224620726"/>
              </p:ext>
            </p:extLst>
          </p:nvPr>
        </p:nvGraphicFramePr>
        <p:xfrm>
          <a:off x="4656378" y="1032026"/>
          <a:ext cx="7265523" cy="448602"/>
        </p:xfrm>
        <a:graphic>
          <a:graphicData uri="http://schemas.openxmlformats.org/drawingml/2006/table">
            <a:tbl>
              <a:tblPr firstRow="1" bandRow="1">
                <a:tableStyleId>{7DF18680-E054-41AD-8BC1-D1AEF772440D}</a:tableStyleId>
              </a:tblPr>
              <a:tblGrid>
                <a:gridCol w="1466725">
                  <a:extLst>
                    <a:ext uri="{9D8B030D-6E8A-4147-A177-3AD203B41FA5}">
                      <a16:colId xmlns:a16="http://schemas.microsoft.com/office/drawing/2014/main" val="20000"/>
                    </a:ext>
                  </a:extLst>
                </a:gridCol>
                <a:gridCol w="1649987">
                  <a:extLst>
                    <a:ext uri="{9D8B030D-6E8A-4147-A177-3AD203B41FA5}">
                      <a16:colId xmlns:a16="http://schemas.microsoft.com/office/drawing/2014/main" val="20001"/>
                    </a:ext>
                  </a:extLst>
                </a:gridCol>
                <a:gridCol w="4148811">
                  <a:extLst>
                    <a:ext uri="{9D8B030D-6E8A-4147-A177-3AD203B41FA5}">
                      <a16:colId xmlns:a16="http://schemas.microsoft.com/office/drawing/2014/main" val="20002"/>
                    </a:ext>
                  </a:extLst>
                </a:gridCol>
              </a:tblGrid>
              <a:tr h="448602">
                <a:tc>
                  <a:txBody>
                    <a:bodyPr/>
                    <a:lstStyle/>
                    <a:p>
                      <a:r>
                        <a:rPr lang="zh-CN" altLang="en-US" sz="1800" b="0" dirty="0"/>
                        <a:t>通用寄存器</a:t>
                      </a:r>
                    </a:p>
                  </a:txBody>
                  <a:tcPr marL="110425" marR="110425" marT="55307" marB="55307"/>
                </a:tc>
                <a:tc>
                  <a:txBody>
                    <a:bodyPr/>
                    <a:lstStyle/>
                    <a:p>
                      <a:r>
                        <a:rPr lang="zh-CN" altLang="en-US" sz="1800" b="0" dirty="0"/>
                        <a:t>助记符</a:t>
                      </a:r>
                    </a:p>
                  </a:txBody>
                  <a:tcPr marL="110425" marR="110425" marT="55307" marB="55307"/>
                </a:tc>
                <a:tc>
                  <a:txBody>
                    <a:bodyPr/>
                    <a:lstStyle/>
                    <a:p>
                      <a:pPr algn="ctr"/>
                      <a:r>
                        <a:rPr lang="zh-CN" altLang="en-US" sz="1800" b="0" dirty="0"/>
                        <a:t>释义</a:t>
                      </a:r>
                    </a:p>
                  </a:txBody>
                  <a:tcPr marL="110425" marR="110425" marT="55307" marB="55307"/>
                </a:tc>
                <a:extLst>
                  <a:ext uri="{0D108BD9-81ED-4DB2-BD59-A6C34878D82A}">
                    <a16:rowId xmlns:a16="http://schemas.microsoft.com/office/drawing/2014/main" val="10000"/>
                  </a:ext>
                </a:extLst>
              </a:tr>
            </a:tbl>
          </a:graphicData>
        </a:graphic>
      </p:graphicFrame>
      <p:graphicFrame>
        <p:nvGraphicFramePr>
          <p:cNvPr id="4" name="表格 3">
            <a:extLst>
              <a:ext uri="{FF2B5EF4-FFF2-40B4-BE49-F238E27FC236}">
                <a16:creationId xmlns:a16="http://schemas.microsoft.com/office/drawing/2014/main" id="{C1EC52AA-383E-628A-5D08-B8ED93F81AAA}"/>
              </a:ext>
            </a:extLst>
          </p:cNvPr>
          <p:cNvGraphicFramePr>
            <a:graphicFrameLocks noGrp="1"/>
          </p:cNvGraphicFramePr>
          <p:nvPr>
            <p:extLst>
              <p:ext uri="{D42A27DB-BD31-4B8C-83A1-F6EECF244321}">
                <p14:modId xmlns:p14="http://schemas.microsoft.com/office/powerpoint/2010/main" val="859142777"/>
              </p:ext>
            </p:extLst>
          </p:nvPr>
        </p:nvGraphicFramePr>
        <p:xfrm>
          <a:off x="4656378" y="1432387"/>
          <a:ext cx="7265522" cy="448602"/>
        </p:xfrm>
        <a:graphic>
          <a:graphicData uri="http://schemas.openxmlformats.org/drawingml/2006/table">
            <a:tbl>
              <a:tblPr firstRow="1" bandRow="1">
                <a:tableStyleId>{5C22544A-7EE6-4342-B048-85BDC9FD1C3A}</a:tableStyleId>
              </a:tblPr>
              <a:tblGrid>
                <a:gridCol w="1457187">
                  <a:extLst>
                    <a:ext uri="{9D8B030D-6E8A-4147-A177-3AD203B41FA5}">
                      <a16:colId xmlns:a16="http://schemas.microsoft.com/office/drawing/2014/main" val="20000"/>
                    </a:ext>
                  </a:extLst>
                </a:gridCol>
                <a:gridCol w="1659524">
                  <a:extLst>
                    <a:ext uri="{9D8B030D-6E8A-4147-A177-3AD203B41FA5}">
                      <a16:colId xmlns:a16="http://schemas.microsoft.com/office/drawing/2014/main" val="20001"/>
                    </a:ext>
                  </a:extLst>
                </a:gridCol>
                <a:gridCol w="4148811">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latin typeface="+mn-ea"/>
                          <a:ea typeface="+mn-ea"/>
                        </a:rPr>
                        <a:t>0</a:t>
                      </a:r>
                      <a:endParaRPr lang="zh-CN" altLang="en-US" sz="1800" b="0" dirty="0">
                        <a:solidFill>
                          <a:schemeClr val="tx1"/>
                        </a:solidFill>
                        <a:latin typeface="+mn-ea"/>
                        <a:ea typeface="+mn-ea"/>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latin typeface="+mn-ea"/>
                          <a:ea typeface="+mn-ea"/>
                        </a:rPr>
                        <a:t>$zero</a:t>
                      </a:r>
                      <a:endParaRPr lang="zh-CN" altLang="en-US" sz="1800" b="0" dirty="0">
                        <a:solidFill>
                          <a:schemeClr val="tx1"/>
                        </a:solidFill>
                        <a:latin typeface="+mn-ea"/>
                        <a:ea typeface="+mn-ea"/>
                      </a:endParaRPr>
                    </a:p>
                  </a:txBody>
                  <a:tcPr marL="110425" marR="110425" marT="55307" marB="55307">
                    <a:solidFill>
                      <a:schemeClr val="bg2">
                        <a:lumMod val="60000"/>
                        <a:lumOff val="40000"/>
                      </a:schemeClr>
                    </a:solidFill>
                  </a:tcPr>
                </a:tc>
                <a:tc>
                  <a:txBody>
                    <a:bodyPr/>
                    <a:lstStyle/>
                    <a:p>
                      <a:r>
                        <a:rPr lang="zh-CN" altLang="en-US" sz="1800" b="0" dirty="0">
                          <a:solidFill>
                            <a:schemeClr val="tx1"/>
                          </a:solidFill>
                          <a:latin typeface="+mn-ea"/>
                          <a:ea typeface="+mn-ea"/>
                        </a:rPr>
                        <a:t>固定值为</a:t>
                      </a:r>
                      <a:r>
                        <a:rPr lang="en-US" altLang="zh-CN" sz="1800" b="0" dirty="0">
                          <a:solidFill>
                            <a:schemeClr val="tx1"/>
                          </a:solidFill>
                          <a:latin typeface="+mn-ea"/>
                          <a:ea typeface="+mn-ea"/>
                        </a:rPr>
                        <a:t>0   </a:t>
                      </a:r>
                      <a:r>
                        <a:rPr lang="zh-CN" altLang="en-US" sz="1800" b="0" dirty="0">
                          <a:solidFill>
                            <a:schemeClr val="tx1"/>
                          </a:solidFill>
                          <a:latin typeface="+mn-ea"/>
                          <a:ea typeface="+mn-ea"/>
                        </a:rPr>
                        <a:t>硬件置位</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3B64B060-733D-EA23-4D2B-89C52BFC7E60}"/>
              </a:ext>
            </a:extLst>
          </p:cNvPr>
          <p:cNvGraphicFramePr>
            <a:graphicFrameLocks noGrp="1"/>
          </p:cNvGraphicFramePr>
          <p:nvPr>
            <p:extLst>
              <p:ext uri="{D42A27DB-BD31-4B8C-83A1-F6EECF244321}">
                <p14:modId xmlns:p14="http://schemas.microsoft.com/office/powerpoint/2010/main" val="2093530465"/>
              </p:ext>
            </p:extLst>
          </p:nvPr>
        </p:nvGraphicFramePr>
        <p:xfrm>
          <a:off x="4656247" y="1857898"/>
          <a:ext cx="7275178" cy="448602"/>
        </p:xfrm>
        <a:graphic>
          <a:graphicData uri="http://schemas.openxmlformats.org/drawingml/2006/table">
            <a:tbl>
              <a:tblPr firstRow="1" bandRow="1">
                <a:tableStyleId>{5C22544A-7EE6-4342-B048-85BDC9FD1C3A}</a:tableStyleId>
              </a:tblPr>
              <a:tblGrid>
                <a:gridCol w="1461147">
                  <a:extLst>
                    <a:ext uri="{9D8B030D-6E8A-4147-A177-3AD203B41FA5}">
                      <a16:colId xmlns:a16="http://schemas.microsoft.com/office/drawing/2014/main" val="20000"/>
                    </a:ext>
                  </a:extLst>
                </a:gridCol>
                <a:gridCol w="1663884">
                  <a:extLst>
                    <a:ext uri="{9D8B030D-6E8A-4147-A177-3AD203B41FA5}">
                      <a16:colId xmlns:a16="http://schemas.microsoft.com/office/drawing/2014/main" val="20001"/>
                    </a:ext>
                  </a:extLst>
                </a:gridCol>
                <a:gridCol w="4150147">
                  <a:extLst>
                    <a:ext uri="{9D8B030D-6E8A-4147-A177-3AD203B41FA5}">
                      <a16:colId xmlns:a16="http://schemas.microsoft.com/office/drawing/2014/main" val="20002"/>
                    </a:ext>
                  </a:extLst>
                </a:gridCol>
              </a:tblGrid>
              <a:tr h="448602">
                <a:tc>
                  <a:txBody>
                    <a:bodyPr/>
                    <a:lstStyle/>
                    <a:p>
                      <a:pPr marL="0" algn="l" defTabSz="914400" rtl="0" eaLnBrk="1" latinLnBrk="0" hangingPunct="1"/>
                      <a:r>
                        <a:rPr lang="en-US" altLang="zh-CN" sz="1800" b="0" kern="1200" dirty="0">
                          <a:solidFill>
                            <a:schemeClr val="tx1"/>
                          </a:solidFill>
                          <a:latin typeface="+mn-lt"/>
                          <a:ea typeface="+mn-ea"/>
                          <a:cs typeface="+mn-cs"/>
                        </a:rPr>
                        <a:t>1</a:t>
                      </a:r>
                      <a:endParaRPr lang="zh-CN" altLang="en-US" sz="1800" b="0" kern="1200" dirty="0">
                        <a:solidFill>
                          <a:schemeClr val="tx1"/>
                        </a:solidFill>
                        <a:latin typeface="+mn-lt"/>
                        <a:ea typeface="+mn-ea"/>
                        <a:cs typeface="+mn-cs"/>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$at</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zh-CN" altLang="en-US" sz="1800" b="0" dirty="0">
                          <a:solidFill>
                            <a:schemeClr val="tx1"/>
                          </a:solidFill>
                        </a:rPr>
                        <a:t>汇编器保留，临时变量</a:t>
                      </a:r>
                      <a:endParaRPr lang="zh-CN" altLang="en-US" sz="1800" b="0" kern="1200" dirty="0">
                        <a:solidFill>
                          <a:schemeClr val="tx1"/>
                        </a:solidFill>
                        <a:latin typeface="+mn-lt"/>
                        <a:ea typeface="+mn-ea"/>
                        <a:cs typeface="+mn-cs"/>
                      </a:endParaRP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6" name="表格 5">
            <a:extLst>
              <a:ext uri="{FF2B5EF4-FFF2-40B4-BE49-F238E27FC236}">
                <a16:creationId xmlns:a16="http://schemas.microsoft.com/office/drawing/2014/main" id="{56E7C241-A150-4207-3B1A-7BE25247539C}"/>
              </a:ext>
            </a:extLst>
          </p:cNvPr>
          <p:cNvGraphicFramePr>
            <a:graphicFrameLocks noGrp="1"/>
          </p:cNvGraphicFramePr>
          <p:nvPr>
            <p:extLst>
              <p:ext uri="{D42A27DB-BD31-4B8C-83A1-F6EECF244321}">
                <p14:modId xmlns:p14="http://schemas.microsoft.com/office/powerpoint/2010/main" val="585952784"/>
              </p:ext>
            </p:extLst>
          </p:nvPr>
        </p:nvGraphicFramePr>
        <p:xfrm>
          <a:off x="4656234" y="2283409"/>
          <a:ext cx="7265668" cy="448602"/>
        </p:xfrm>
        <a:graphic>
          <a:graphicData uri="http://schemas.openxmlformats.org/drawingml/2006/table">
            <a:tbl>
              <a:tblPr firstRow="1" bandRow="1">
                <a:tableStyleId>{5C22544A-7EE6-4342-B048-85BDC9FD1C3A}</a:tableStyleId>
              </a:tblPr>
              <a:tblGrid>
                <a:gridCol w="1459247">
                  <a:extLst>
                    <a:ext uri="{9D8B030D-6E8A-4147-A177-3AD203B41FA5}">
                      <a16:colId xmlns:a16="http://schemas.microsoft.com/office/drawing/2014/main" val="20000"/>
                    </a:ext>
                  </a:extLst>
                </a:gridCol>
                <a:gridCol w="1661706">
                  <a:extLst>
                    <a:ext uri="{9D8B030D-6E8A-4147-A177-3AD203B41FA5}">
                      <a16:colId xmlns:a16="http://schemas.microsoft.com/office/drawing/2014/main" val="20001"/>
                    </a:ext>
                  </a:extLst>
                </a:gridCol>
                <a:gridCol w="4144715">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2~3</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$v0~$v1</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zh-CN" altLang="en-US" sz="1800" b="0" dirty="0">
                          <a:solidFill>
                            <a:schemeClr val="tx1"/>
                          </a:solidFill>
                        </a:rPr>
                        <a:t>函数调用返回值</a:t>
                      </a: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550DA7C1-9507-16AC-3624-C142A8C8AED4}"/>
              </a:ext>
            </a:extLst>
          </p:cNvPr>
          <p:cNvGraphicFramePr>
            <a:graphicFrameLocks noGrp="1"/>
          </p:cNvGraphicFramePr>
          <p:nvPr>
            <p:extLst>
              <p:ext uri="{D42A27DB-BD31-4B8C-83A1-F6EECF244321}">
                <p14:modId xmlns:p14="http://schemas.microsoft.com/office/powerpoint/2010/main" val="3706997003"/>
              </p:ext>
            </p:extLst>
          </p:nvPr>
        </p:nvGraphicFramePr>
        <p:xfrm>
          <a:off x="4656234" y="2708920"/>
          <a:ext cx="7265672" cy="448602"/>
        </p:xfrm>
        <a:graphic>
          <a:graphicData uri="http://schemas.openxmlformats.org/drawingml/2006/table">
            <a:tbl>
              <a:tblPr firstRow="1" bandRow="1">
                <a:tableStyleId>{5C22544A-7EE6-4342-B048-85BDC9FD1C3A}</a:tableStyleId>
              </a:tblPr>
              <a:tblGrid>
                <a:gridCol w="1455422">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4152900">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4~7</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$a0~$a3</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4</a:t>
                      </a:r>
                      <a:r>
                        <a:rPr lang="zh-CN" altLang="en-US" sz="1800" b="0" dirty="0">
                          <a:solidFill>
                            <a:schemeClr val="tx1"/>
                          </a:solidFill>
                        </a:rPr>
                        <a:t>个函数调用参数</a:t>
                      </a: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8" name="表格 7">
            <a:extLst>
              <a:ext uri="{FF2B5EF4-FFF2-40B4-BE49-F238E27FC236}">
                <a16:creationId xmlns:a16="http://schemas.microsoft.com/office/drawing/2014/main" id="{5E1C0EE1-FA1B-7A78-6D14-1814CC21B9EF}"/>
              </a:ext>
            </a:extLst>
          </p:cNvPr>
          <p:cNvGraphicFramePr>
            <a:graphicFrameLocks noGrp="1"/>
          </p:cNvGraphicFramePr>
          <p:nvPr>
            <p:extLst>
              <p:ext uri="{D42A27DB-BD31-4B8C-83A1-F6EECF244321}">
                <p14:modId xmlns:p14="http://schemas.microsoft.com/office/powerpoint/2010/main" val="3948892846"/>
              </p:ext>
            </p:extLst>
          </p:nvPr>
        </p:nvGraphicFramePr>
        <p:xfrm>
          <a:off x="4656221" y="3134431"/>
          <a:ext cx="7256160" cy="448602"/>
        </p:xfrm>
        <a:graphic>
          <a:graphicData uri="http://schemas.openxmlformats.org/drawingml/2006/table">
            <a:tbl>
              <a:tblPr firstRow="1" bandRow="1">
                <a:tableStyleId>{5C22544A-7EE6-4342-B048-85BDC9FD1C3A}</a:tableStyleId>
              </a:tblPr>
              <a:tblGrid>
                <a:gridCol w="144591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4133850">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8~15</a:t>
                      </a:r>
                      <a:endParaRPr lang="zh-CN" altLang="en-US" sz="1800" b="0" dirty="0">
                        <a:solidFill>
                          <a:schemeClr val="tx1"/>
                        </a:solidFill>
                      </a:endParaRPr>
                    </a:p>
                  </a:txBody>
                  <a:tcPr marL="110425" marR="110425" marT="54901" marB="54901">
                    <a:solidFill>
                      <a:schemeClr val="bg2">
                        <a:lumMod val="60000"/>
                        <a:lumOff val="40000"/>
                      </a:schemeClr>
                    </a:solidFill>
                  </a:tcPr>
                </a:tc>
                <a:tc>
                  <a:txBody>
                    <a:bodyPr/>
                    <a:lstStyle/>
                    <a:p>
                      <a:r>
                        <a:rPr lang="en-US" altLang="zh-CN" sz="1800" b="0" dirty="0">
                          <a:solidFill>
                            <a:schemeClr val="tx1"/>
                          </a:solidFill>
                        </a:rPr>
                        <a:t>$t0~$t7</a:t>
                      </a:r>
                      <a:endParaRPr lang="zh-CN" altLang="en-US" sz="1800" b="0" dirty="0">
                        <a:solidFill>
                          <a:schemeClr val="tx1"/>
                        </a:solidFill>
                      </a:endParaRPr>
                    </a:p>
                  </a:txBody>
                  <a:tcPr marL="110425" marR="110425" marT="54901" marB="54901">
                    <a:solidFill>
                      <a:schemeClr val="bg2">
                        <a:lumMod val="60000"/>
                        <a:lumOff val="40000"/>
                      </a:schemeClr>
                    </a:solidFill>
                  </a:tcPr>
                </a:tc>
                <a:tc>
                  <a:txBody>
                    <a:bodyPr/>
                    <a:lstStyle/>
                    <a:p>
                      <a:r>
                        <a:rPr lang="zh-CN" altLang="en-US" sz="1800" b="0" dirty="0">
                          <a:solidFill>
                            <a:schemeClr val="tx1"/>
                          </a:solidFill>
                        </a:rPr>
                        <a:t>暂存寄存器，被调用者按需保存</a:t>
                      </a:r>
                    </a:p>
                  </a:txBody>
                  <a:tcPr marL="110425" marR="110425" marT="54901" marB="5490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9" name="表格 8">
            <a:extLst>
              <a:ext uri="{FF2B5EF4-FFF2-40B4-BE49-F238E27FC236}">
                <a16:creationId xmlns:a16="http://schemas.microsoft.com/office/drawing/2014/main" id="{1CFFFB68-0257-3E93-22ED-13550378EBDF}"/>
              </a:ext>
            </a:extLst>
          </p:cNvPr>
          <p:cNvGraphicFramePr>
            <a:graphicFrameLocks noGrp="1"/>
          </p:cNvGraphicFramePr>
          <p:nvPr>
            <p:extLst>
              <p:ext uri="{D42A27DB-BD31-4B8C-83A1-F6EECF244321}">
                <p14:modId xmlns:p14="http://schemas.microsoft.com/office/powerpoint/2010/main" val="2537318936"/>
              </p:ext>
            </p:extLst>
          </p:nvPr>
        </p:nvGraphicFramePr>
        <p:xfrm>
          <a:off x="4656208" y="3559942"/>
          <a:ext cx="7265698" cy="448602"/>
        </p:xfrm>
        <a:graphic>
          <a:graphicData uri="http://schemas.openxmlformats.org/drawingml/2006/table">
            <a:tbl>
              <a:tblPr firstRow="1" bandRow="1">
                <a:tableStyleId>{5C22544A-7EE6-4342-B048-85BDC9FD1C3A}</a:tableStyleId>
              </a:tblPr>
              <a:tblGrid>
                <a:gridCol w="1445923">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4133850">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16~23</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$s0~$s7</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save</a:t>
                      </a:r>
                      <a:r>
                        <a:rPr lang="zh-CN" altLang="en-US" sz="1800" b="0" dirty="0">
                          <a:solidFill>
                            <a:schemeClr val="tx1"/>
                          </a:solidFill>
                        </a:rPr>
                        <a:t>寄存器，调用者按需保存</a:t>
                      </a:r>
                      <a:endParaRPr lang="zh-CN" altLang="en-US" sz="1800" b="0" kern="1200" dirty="0">
                        <a:solidFill>
                          <a:schemeClr val="tx1"/>
                        </a:solidFill>
                        <a:latin typeface="+mn-lt"/>
                        <a:ea typeface="+mn-ea"/>
                        <a:cs typeface="+mn-cs"/>
                      </a:endParaRP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0" name="表格 9">
            <a:extLst>
              <a:ext uri="{FF2B5EF4-FFF2-40B4-BE49-F238E27FC236}">
                <a16:creationId xmlns:a16="http://schemas.microsoft.com/office/drawing/2014/main" id="{3E1EAE13-8833-5F0E-BC0A-8A258CC0AEAE}"/>
              </a:ext>
            </a:extLst>
          </p:cNvPr>
          <p:cNvGraphicFramePr>
            <a:graphicFrameLocks noGrp="1"/>
          </p:cNvGraphicFramePr>
          <p:nvPr>
            <p:extLst>
              <p:ext uri="{D42A27DB-BD31-4B8C-83A1-F6EECF244321}">
                <p14:modId xmlns:p14="http://schemas.microsoft.com/office/powerpoint/2010/main" val="1186044738"/>
              </p:ext>
            </p:extLst>
          </p:nvPr>
        </p:nvGraphicFramePr>
        <p:xfrm>
          <a:off x="4656195" y="3985453"/>
          <a:ext cx="7265711" cy="448602"/>
        </p:xfrm>
        <a:graphic>
          <a:graphicData uri="http://schemas.openxmlformats.org/drawingml/2006/table">
            <a:tbl>
              <a:tblPr firstRow="1" bandRow="1">
                <a:tableStyleId>{5C22544A-7EE6-4342-B048-85BDC9FD1C3A}</a:tableStyleId>
              </a:tblPr>
              <a:tblGrid>
                <a:gridCol w="1455461">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4124325">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24~25</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$t8~$t9</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zh-CN" altLang="en-US" sz="1800" b="0" dirty="0">
                          <a:solidFill>
                            <a:schemeClr val="tx1"/>
                          </a:solidFill>
                        </a:rPr>
                        <a:t>暂存寄存器，同上</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1" name="表格 10">
            <a:extLst>
              <a:ext uri="{FF2B5EF4-FFF2-40B4-BE49-F238E27FC236}">
                <a16:creationId xmlns:a16="http://schemas.microsoft.com/office/drawing/2014/main" id="{5EED9A74-3A6D-763A-6963-27E5F10924A8}"/>
              </a:ext>
            </a:extLst>
          </p:cNvPr>
          <p:cNvGraphicFramePr>
            <a:graphicFrameLocks noGrp="1"/>
          </p:cNvGraphicFramePr>
          <p:nvPr>
            <p:extLst>
              <p:ext uri="{D42A27DB-BD31-4B8C-83A1-F6EECF244321}">
                <p14:modId xmlns:p14="http://schemas.microsoft.com/office/powerpoint/2010/main" val="2897521174"/>
              </p:ext>
            </p:extLst>
          </p:nvPr>
        </p:nvGraphicFramePr>
        <p:xfrm>
          <a:off x="4656234" y="4410964"/>
          <a:ext cx="7265669" cy="448602"/>
        </p:xfrm>
        <a:graphic>
          <a:graphicData uri="http://schemas.openxmlformats.org/drawingml/2006/table">
            <a:tbl>
              <a:tblPr firstRow="1" bandRow="1">
                <a:tableStyleId>{5C22544A-7EE6-4342-B048-85BDC9FD1C3A}</a:tableStyleId>
              </a:tblPr>
              <a:tblGrid>
                <a:gridCol w="1487896">
                  <a:extLst>
                    <a:ext uri="{9D8B030D-6E8A-4147-A177-3AD203B41FA5}">
                      <a16:colId xmlns:a16="http://schemas.microsoft.com/office/drawing/2014/main" val="20000"/>
                    </a:ext>
                  </a:extLst>
                </a:gridCol>
                <a:gridCol w="1661707">
                  <a:extLst>
                    <a:ext uri="{9D8B030D-6E8A-4147-A177-3AD203B41FA5}">
                      <a16:colId xmlns:a16="http://schemas.microsoft.com/office/drawing/2014/main" val="20001"/>
                    </a:ext>
                  </a:extLst>
                </a:gridCol>
                <a:gridCol w="4116066">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26~27</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$k0~$k1</a:t>
                      </a:r>
                    </a:p>
                  </a:txBody>
                  <a:tcPr marL="110425" marR="110425" marT="55307" marB="55307">
                    <a:solidFill>
                      <a:schemeClr val="bg2">
                        <a:lumMod val="60000"/>
                        <a:lumOff val="40000"/>
                      </a:schemeClr>
                    </a:solidFill>
                  </a:tcPr>
                </a:tc>
                <a:tc>
                  <a:txBody>
                    <a:bodyPr/>
                    <a:lstStyle/>
                    <a:p>
                      <a:r>
                        <a:rPr lang="zh-CN" altLang="en-US" sz="1800" b="0" dirty="0">
                          <a:solidFill>
                            <a:schemeClr val="tx1"/>
                          </a:solidFill>
                        </a:rPr>
                        <a:t>操作系统保留，中断异常处理</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2" name="表格 11">
            <a:extLst>
              <a:ext uri="{FF2B5EF4-FFF2-40B4-BE49-F238E27FC236}">
                <a16:creationId xmlns:a16="http://schemas.microsoft.com/office/drawing/2014/main" id="{7548067C-B7E7-26AD-D921-DCDBC6D798F6}"/>
              </a:ext>
            </a:extLst>
          </p:cNvPr>
          <p:cNvGraphicFramePr>
            <a:graphicFrameLocks noGrp="1"/>
          </p:cNvGraphicFramePr>
          <p:nvPr>
            <p:extLst>
              <p:ext uri="{D42A27DB-BD31-4B8C-83A1-F6EECF244321}">
                <p14:modId xmlns:p14="http://schemas.microsoft.com/office/powerpoint/2010/main" val="1910979554"/>
              </p:ext>
            </p:extLst>
          </p:nvPr>
        </p:nvGraphicFramePr>
        <p:xfrm>
          <a:off x="4656222" y="4836475"/>
          <a:ext cx="7265684" cy="448602"/>
        </p:xfrm>
        <a:graphic>
          <a:graphicData uri="http://schemas.openxmlformats.org/drawingml/2006/table">
            <a:tbl>
              <a:tblPr firstRow="1" bandRow="1">
                <a:tableStyleId>{5C22544A-7EE6-4342-B048-85BDC9FD1C3A}</a:tableStyleId>
              </a:tblPr>
              <a:tblGrid>
                <a:gridCol w="1501408">
                  <a:extLst>
                    <a:ext uri="{9D8B030D-6E8A-4147-A177-3AD203B41FA5}">
                      <a16:colId xmlns:a16="http://schemas.microsoft.com/office/drawing/2014/main" val="20000"/>
                    </a:ext>
                  </a:extLst>
                </a:gridCol>
                <a:gridCol w="1656511">
                  <a:extLst>
                    <a:ext uri="{9D8B030D-6E8A-4147-A177-3AD203B41FA5}">
                      <a16:colId xmlns:a16="http://schemas.microsoft.com/office/drawing/2014/main" val="20001"/>
                    </a:ext>
                  </a:extLst>
                </a:gridCol>
                <a:gridCol w="4107765">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28</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gp</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全局指针 </a:t>
                      </a:r>
                      <a:r>
                        <a:rPr lang="en-US" altLang="zh-CN" sz="1800" b="0" dirty="0">
                          <a:solidFill>
                            <a:schemeClr val="tx1"/>
                          </a:solidFill>
                          <a:latin typeface="微软雅黑" panose="020B0503020204020204" pitchFamily="34" charset="-122"/>
                          <a:ea typeface="微软雅黑" panose="020B0503020204020204" pitchFamily="34" charset="-122"/>
                        </a:rPr>
                        <a:t>(Global Pointer)</a:t>
                      </a:r>
                      <a:endParaRPr lang="zh-CN" altLang="en-US" sz="1800" b="0" dirty="0">
                        <a:solidFill>
                          <a:schemeClr val="tx1"/>
                        </a:solidFill>
                      </a:endParaRP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3" name="表格 12">
            <a:extLst>
              <a:ext uri="{FF2B5EF4-FFF2-40B4-BE49-F238E27FC236}">
                <a16:creationId xmlns:a16="http://schemas.microsoft.com/office/drawing/2014/main" id="{582A8513-B7F0-1F79-6C4D-0313EA2401F0}"/>
              </a:ext>
            </a:extLst>
          </p:cNvPr>
          <p:cNvGraphicFramePr>
            <a:graphicFrameLocks noGrp="1"/>
          </p:cNvGraphicFramePr>
          <p:nvPr>
            <p:extLst>
              <p:ext uri="{D42A27DB-BD31-4B8C-83A1-F6EECF244321}">
                <p14:modId xmlns:p14="http://schemas.microsoft.com/office/powerpoint/2010/main" val="1672655540"/>
              </p:ext>
            </p:extLst>
          </p:nvPr>
        </p:nvGraphicFramePr>
        <p:xfrm>
          <a:off x="4656209" y="5261986"/>
          <a:ext cx="7265697" cy="448602"/>
        </p:xfrm>
        <a:graphic>
          <a:graphicData uri="http://schemas.openxmlformats.org/drawingml/2006/table">
            <a:tbl>
              <a:tblPr firstRow="1" bandRow="1">
                <a:tableStyleId>{5C22544A-7EE6-4342-B048-85BDC9FD1C3A}</a:tableStyleId>
              </a:tblPr>
              <a:tblGrid>
                <a:gridCol w="1497473">
                  <a:extLst>
                    <a:ext uri="{9D8B030D-6E8A-4147-A177-3AD203B41FA5}">
                      <a16:colId xmlns:a16="http://schemas.microsoft.com/office/drawing/2014/main" val="20000"/>
                    </a:ext>
                  </a:extLst>
                </a:gridCol>
                <a:gridCol w="1652157">
                  <a:extLst>
                    <a:ext uri="{9D8B030D-6E8A-4147-A177-3AD203B41FA5}">
                      <a16:colId xmlns:a16="http://schemas.microsoft.com/office/drawing/2014/main" val="20001"/>
                    </a:ext>
                  </a:extLst>
                </a:gridCol>
                <a:gridCol w="4116067">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29</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sp</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堆栈指针 </a:t>
                      </a:r>
                      <a:r>
                        <a:rPr lang="en-US" altLang="zh-CN" sz="1800" b="0" dirty="0">
                          <a:solidFill>
                            <a:schemeClr val="tx1"/>
                          </a:solidFill>
                          <a:latin typeface="微软雅黑" panose="020B0503020204020204" pitchFamily="34" charset="-122"/>
                          <a:ea typeface="微软雅黑" panose="020B0503020204020204" pitchFamily="34" charset="-122"/>
                        </a:rPr>
                        <a:t>(Stack Pointer)</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4" name="表格 13">
            <a:extLst>
              <a:ext uri="{FF2B5EF4-FFF2-40B4-BE49-F238E27FC236}">
                <a16:creationId xmlns:a16="http://schemas.microsoft.com/office/drawing/2014/main" id="{F8B1F43F-EC20-0434-E761-325E906663AE}"/>
              </a:ext>
            </a:extLst>
          </p:cNvPr>
          <p:cNvGraphicFramePr>
            <a:graphicFrameLocks noGrp="1"/>
          </p:cNvGraphicFramePr>
          <p:nvPr>
            <p:extLst>
              <p:ext uri="{D42A27DB-BD31-4B8C-83A1-F6EECF244321}">
                <p14:modId xmlns:p14="http://schemas.microsoft.com/office/powerpoint/2010/main" val="3451009425"/>
              </p:ext>
            </p:extLst>
          </p:nvPr>
        </p:nvGraphicFramePr>
        <p:xfrm>
          <a:off x="4656195" y="5687497"/>
          <a:ext cx="7265709" cy="448602"/>
        </p:xfrm>
        <a:graphic>
          <a:graphicData uri="http://schemas.openxmlformats.org/drawingml/2006/table">
            <a:tbl>
              <a:tblPr firstRow="1" bandRow="1">
                <a:tableStyleId>{5C22544A-7EE6-4342-B048-85BDC9FD1C3A}</a:tableStyleId>
              </a:tblPr>
              <a:tblGrid>
                <a:gridCol w="1497486">
                  <a:extLst>
                    <a:ext uri="{9D8B030D-6E8A-4147-A177-3AD203B41FA5}">
                      <a16:colId xmlns:a16="http://schemas.microsoft.com/office/drawing/2014/main" val="20000"/>
                    </a:ext>
                  </a:extLst>
                </a:gridCol>
                <a:gridCol w="1661707">
                  <a:extLst>
                    <a:ext uri="{9D8B030D-6E8A-4147-A177-3AD203B41FA5}">
                      <a16:colId xmlns:a16="http://schemas.microsoft.com/office/drawing/2014/main" val="20001"/>
                    </a:ext>
                  </a:extLst>
                </a:gridCol>
                <a:gridCol w="4106516">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30</a:t>
                      </a:r>
                      <a:endParaRPr lang="zh-CN" altLang="en-US" sz="1800" b="0" dirty="0">
                        <a:solidFill>
                          <a:schemeClr val="tx1"/>
                        </a:solidFill>
                      </a:endParaRPr>
                    </a:p>
                  </a:txBody>
                  <a:tcPr marL="110425" marR="110425" marT="54845" marB="54845">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fp</a:t>
                      </a:r>
                      <a:endParaRPr lang="zh-CN" altLang="en-US" sz="1800" b="0" dirty="0">
                        <a:solidFill>
                          <a:schemeClr val="tx1"/>
                        </a:solidFill>
                      </a:endParaRPr>
                    </a:p>
                  </a:txBody>
                  <a:tcPr marL="110425" marR="110425" marT="54845" marB="54845">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帧指针     </a:t>
                      </a:r>
                      <a:r>
                        <a:rPr lang="en-US" altLang="zh-CN" sz="1800" b="0" dirty="0">
                          <a:solidFill>
                            <a:schemeClr val="tx1"/>
                          </a:solidFill>
                          <a:latin typeface="微软雅黑" panose="020B0503020204020204" pitchFamily="34" charset="-122"/>
                          <a:ea typeface="微软雅黑" panose="020B0503020204020204" pitchFamily="34" charset="-122"/>
                        </a:rPr>
                        <a:t>(Frame Pointer)</a:t>
                      </a:r>
                    </a:p>
                  </a:txBody>
                  <a:tcPr marL="110425" marR="110425" marT="54845" marB="54845">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6" name="表格 15">
            <a:extLst>
              <a:ext uri="{FF2B5EF4-FFF2-40B4-BE49-F238E27FC236}">
                <a16:creationId xmlns:a16="http://schemas.microsoft.com/office/drawing/2014/main" id="{94906B38-710A-FD14-AA0C-F27B619E4C99}"/>
              </a:ext>
            </a:extLst>
          </p:cNvPr>
          <p:cNvGraphicFramePr>
            <a:graphicFrameLocks noGrp="1"/>
          </p:cNvGraphicFramePr>
          <p:nvPr>
            <p:extLst>
              <p:ext uri="{D42A27DB-BD31-4B8C-83A1-F6EECF244321}">
                <p14:modId xmlns:p14="http://schemas.microsoft.com/office/powerpoint/2010/main" val="2701810378"/>
              </p:ext>
            </p:extLst>
          </p:nvPr>
        </p:nvGraphicFramePr>
        <p:xfrm>
          <a:off x="4656194" y="6113004"/>
          <a:ext cx="7265711" cy="448602"/>
        </p:xfrm>
        <a:graphic>
          <a:graphicData uri="http://schemas.openxmlformats.org/drawingml/2006/table">
            <a:tbl>
              <a:tblPr firstRow="1" bandRow="1">
                <a:tableStyleId>{5C22544A-7EE6-4342-B048-85BDC9FD1C3A}</a:tableStyleId>
              </a:tblPr>
              <a:tblGrid>
                <a:gridCol w="1509021">
                  <a:extLst>
                    <a:ext uri="{9D8B030D-6E8A-4147-A177-3AD203B41FA5}">
                      <a16:colId xmlns:a16="http://schemas.microsoft.com/office/drawing/2014/main" val="20000"/>
                    </a:ext>
                  </a:extLst>
                </a:gridCol>
                <a:gridCol w="1663894">
                  <a:extLst>
                    <a:ext uri="{9D8B030D-6E8A-4147-A177-3AD203B41FA5}">
                      <a16:colId xmlns:a16="http://schemas.microsoft.com/office/drawing/2014/main" val="20001"/>
                    </a:ext>
                  </a:extLst>
                </a:gridCol>
                <a:gridCol w="4092796">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31</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ra</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函数返回地址  </a:t>
                      </a:r>
                      <a:r>
                        <a:rPr lang="en-US" altLang="zh-CN" sz="1800" b="0" dirty="0">
                          <a:solidFill>
                            <a:schemeClr val="tx1"/>
                          </a:solidFill>
                          <a:latin typeface="微软雅黑" panose="020B0503020204020204" pitchFamily="34" charset="-122"/>
                          <a:ea typeface="微软雅黑" panose="020B0503020204020204" pitchFamily="34" charset="-122"/>
                        </a:rPr>
                        <a:t>(Return Address)</a:t>
                      </a: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131980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9"/>
            <a:ext cx="8014563" cy="2073131"/>
            <a:chOff x="1887176" y="1780605"/>
            <a:chExt cx="1929582" cy="90676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56419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个通用寄存器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两个专用寄存器</a:t>
              </a:r>
            </a:p>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个段寄存器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IA-32</a:t>
              </a:r>
              <a:r>
                <a:rPr lang="zh-CN" altLang="en-US" sz="2800" dirty="0">
                  <a:solidFill>
                    <a:schemeClr val="tx1">
                      <a:lumMod val="85000"/>
                      <a:lumOff val="15000"/>
                    </a:schemeClr>
                  </a:solidFill>
                </a:rPr>
                <a:t>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17" name="组合 16">
            <a:extLst>
              <a:ext uri="{FF2B5EF4-FFF2-40B4-BE49-F238E27FC236}">
                <a16:creationId xmlns:a16="http://schemas.microsoft.com/office/drawing/2014/main" id="{68DB48DE-27FB-F42E-673C-DAA405422495}"/>
              </a:ext>
            </a:extLst>
          </p:cNvPr>
          <p:cNvGrpSpPr/>
          <p:nvPr/>
        </p:nvGrpSpPr>
        <p:grpSpPr>
          <a:xfrm>
            <a:off x="4525027" y="4306030"/>
            <a:ext cx="6432960" cy="318501"/>
            <a:chOff x="687098" y="4314313"/>
            <a:chExt cx="6432960" cy="318501"/>
          </a:xfrm>
        </p:grpSpPr>
        <p:grpSp>
          <p:nvGrpSpPr>
            <p:cNvPr id="18" name="组合 17">
              <a:extLst>
                <a:ext uri="{FF2B5EF4-FFF2-40B4-BE49-F238E27FC236}">
                  <a16:creationId xmlns:a16="http://schemas.microsoft.com/office/drawing/2014/main" id="{2B9E54C0-BF44-F450-5086-C8F797CBB874}"/>
                </a:ext>
              </a:extLst>
            </p:cNvPr>
            <p:cNvGrpSpPr/>
            <p:nvPr/>
          </p:nvGrpSpPr>
          <p:grpSpPr>
            <a:xfrm>
              <a:off x="687098" y="4314313"/>
              <a:ext cx="6432960" cy="318501"/>
              <a:chOff x="654791" y="1325371"/>
              <a:chExt cx="6432960" cy="375438"/>
            </a:xfrm>
          </p:grpSpPr>
          <p:sp>
            <p:nvSpPr>
              <p:cNvPr id="21" name="Rectangle 12">
                <a:extLst>
                  <a:ext uri="{FF2B5EF4-FFF2-40B4-BE49-F238E27FC236}">
                    <a16:creationId xmlns:a16="http://schemas.microsoft.com/office/drawing/2014/main" id="{E4CF8F4B-7077-DE20-2B08-F4A8C0451D6D}"/>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22" name="矩形 21">
                <a:extLst>
                  <a:ext uri="{FF2B5EF4-FFF2-40B4-BE49-F238E27FC236}">
                    <a16:creationId xmlns:a16="http://schemas.microsoft.com/office/drawing/2014/main" id="{C6B6A96D-FD7C-A0E5-C482-1F9D69DA6B04}"/>
                  </a:ext>
                </a:extLst>
              </p:cNvPr>
              <p:cNvSpPr/>
              <p:nvPr/>
            </p:nvSpPr>
            <p:spPr>
              <a:xfrm>
                <a:off x="654791" y="1325371"/>
                <a:ext cx="1043876"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eeflags</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19" name="TextBox 52">
              <a:extLst>
                <a:ext uri="{FF2B5EF4-FFF2-40B4-BE49-F238E27FC236}">
                  <a16:creationId xmlns:a16="http://schemas.microsoft.com/office/drawing/2014/main" id="{B729C582-B2A5-12B2-C160-EDFAEB2E1204}"/>
                </a:ext>
              </a:extLst>
            </p:cNvPr>
            <p:cNvSpPr txBox="1"/>
            <p:nvPr/>
          </p:nvSpPr>
          <p:spPr>
            <a:xfrm>
              <a:off x="1676667" y="4337396"/>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标志寄存器</a:t>
              </a:r>
              <a:endParaRPr lang="en-US" sz="1100" b="1" dirty="0">
                <a:solidFill>
                  <a:srgbClr val="0070C0"/>
                </a:solidFill>
                <a:latin typeface="Courier New" pitchFamily="49" charset="0"/>
                <a:ea typeface="微软雅黑"/>
                <a:cs typeface="Courier New" pitchFamily="49" charset="0"/>
              </a:endParaRPr>
            </a:p>
          </p:txBody>
        </p:sp>
      </p:grpSp>
      <p:grpSp>
        <p:nvGrpSpPr>
          <p:cNvPr id="23" name="组合 22">
            <a:extLst>
              <a:ext uri="{FF2B5EF4-FFF2-40B4-BE49-F238E27FC236}">
                <a16:creationId xmlns:a16="http://schemas.microsoft.com/office/drawing/2014/main" id="{14A49A83-E29A-EA8B-A49D-157631334266}"/>
              </a:ext>
            </a:extLst>
          </p:cNvPr>
          <p:cNvGrpSpPr/>
          <p:nvPr/>
        </p:nvGrpSpPr>
        <p:grpSpPr>
          <a:xfrm>
            <a:off x="4897283" y="3969249"/>
            <a:ext cx="6060705" cy="322012"/>
            <a:chOff x="1059353" y="3977533"/>
            <a:chExt cx="6060705" cy="322012"/>
          </a:xfrm>
        </p:grpSpPr>
        <p:grpSp>
          <p:nvGrpSpPr>
            <p:cNvPr id="24" name="组合 23">
              <a:extLst>
                <a:ext uri="{FF2B5EF4-FFF2-40B4-BE49-F238E27FC236}">
                  <a16:creationId xmlns:a16="http://schemas.microsoft.com/office/drawing/2014/main" id="{9D07987A-E63C-FA39-64E8-7843CC1B2308}"/>
                </a:ext>
              </a:extLst>
            </p:cNvPr>
            <p:cNvGrpSpPr/>
            <p:nvPr/>
          </p:nvGrpSpPr>
          <p:grpSpPr>
            <a:xfrm>
              <a:off x="1059353" y="3977533"/>
              <a:ext cx="6060705" cy="322012"/>
              <a:chOff x="1027046" y="1321232"/>
              <a:chExt cx="6060705" cy="379577"/>
            </a:xfrm>
          </p:grpSpPr>
          <p:sp>
            <p:nvSpPr>
              <p:cNvPr id="26" name="Rectangle 12">
                <a:extLst>
                  <a:ext uri="{FF2B5EF4-FFF2-40B4-BE49-F238E27FC236}">
                    <a16:creationId xmlns:a16="http://schemas.microsoft.com/office/drawing/2014/main" id="{D06C519E-C8D1-B3A7-D5F4-88500E0A3538}"/>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27" name="矩形 26">
                <a:extLst>
                  <a:ext uri="{FF2B5EF4-FFF2-40B4-BE49-F238E27FC236}">
                    <a16:creationId xmlns:a16="http://schemas.microsoft.com/office/drawing/2014/main" id="{44F46BFA-F1BA-B14C-E4BB-EEF28723B22E}"/>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eip</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25" name="TextBox 52">
              <a:extLst>
                <a:ext uri="{FF2B5EF4-FFF2-40B4-BE49-F238E27FC236}">
                  <a16:creationId xmlns:a16="http://schemas.microsoft.com/office/drawing/2014/main" id="{07B84DAB-623B-79DA-57A2-84861CB386F9}"/>
                </a:ext>
              </a:extLst>
            </p:cNvPr>
            <p:cNvSpPr txBox="1"/>
            <p:nvPr/>
          </p:nvSpPr>
          <p:spPr>
            <a:xfrm>
              <a:off x="1675903" y="4023700"/>
              <a:ext cx="748923"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指令指针</a:t>
              </a:r>
              <a:endParaRPr lang="en-US" sz="1100" b="1" dirty="0">
                <a:solidFill>
                  <a:srgbClr val="0070C0"/>
                </a:solidFill>
                <a:latin typeface="Courier New" pitchFamily="49" charset="0"/>
                <a:ea typeface="微软雅黑"/>
                <a:cs typeface="Courier New" pitchFamily="49" charset="0"/>
              </a:endParaRPr>
            </a:p>
          </p:txBody>
        </p:sp>
      </p:grpSp>
      <p:grpSp>
        <p:nvGrpSpPr>
          <p:cNvPr id="28" name="组合 27">
            <a:extLst>
              <a:ext uri="{FF2B5EF4-FFF2-40B4-BE49-F238E27FC236}">
                <a16:creationId xmlns:a16="http://schemas.microsoft.com/office/drawing/2014/main" id="{F6750BFA-8DE4-4028-880A-BC39E9575F4E}"/>
              </a:ext>
            </a:extLst>
          </p:cNvPr>
          <p:cNvGrpSpPr/>
          <p:nvPr/>
        </p:nvGrpSpPr>
        <p:grpSpPr>
          <a:xfrm>
            <a:off x="4901897" y="3425493"/>
            <a:ext cx="6060705" cy="322012"/>
            <a:chOff x="1063967" y="3433777"/>
            <a:chExt cx="6060705" cy="322012"/>
          </a:xfrm>
        </p:grpSpPr>
        <p:grpSp>
          <p:nvGrpSpPr>
            <p:cNvPr id="29" name="组合 28">
              <a:extLst>
                <a:ext uri="{FF2B5EF4-FFF2-40B4-BE49-F238E27FC236}">
                  <a16:creationId xmlns:a16="http://schemas.microsoft.com/office/drawing/2014/main" id="{0B5A9482-BA73-5A82-7486-9D3143CDBA3B}"/>
                </a:ext>
              </a:extLst>
            </p:cNvPr>
            <p:cNvGrpSpPr/>
            <p:nvPr/>
          </p:nvGrpSpPr>
          <p:grpSpPr>
            <a:xfrm>
              <a:off x="1063967" y="3433777"/>
              <a:ext cx="6060705" cy="322012"/>
              <a:chOff x="1027046" y="1321232"/>
              <a:chExt cx="6060705" cy="379577"/>
            </a:xfrm>
          </p:grpSpPr>
          <p:sp>
            <p:nvSpPr>
              <p:cNvPr id="34" name="Rectangle 12">
                <a:extLst>
                  <a:ext uri="{FF2B5EF4-FFF2-40B4-BE49-F238E27FC236}">
                    <a16:creationId xmlns:a16="http://schemas.microsoft.com/office/drawing/2014/main" id="{1517D3CB-CC6D-4BC5-0E3D-7661792617AA}"/>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35" name="矩形 34">
                <a:extLst>
                  <a:ext uri="{FF2B5EF4-FFF2-40B4-BE49-F238E27FC236}">
                    <a16:creationId xmlns:a16="http://schemas.microsoft.com/office/drawing/2014/main" id="{C61CB2F5-DC55-9C3F-2270-10B2793A3DDA}"/>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ebp</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33" name="TextBox 52">
              <a:extLst>
                <a:ext uri="{FF2B5EF4-FFF2-40B4-BE49-F238E27FC236}">
                  <a16:creationId xmlns:a16="http://schemas.microsoft.com/office/drawing/2014/main" id="{A9D3A04B-2D96-356A-6891-541F6EC98553}"/>
                </a:ext>
              </a:extLst>
            </p:cNvPr>
            <p:cNvSpPr txBox="1"/>
            <p:nvPr/>
          </p:nvSpPr>
          <p:spPr>
            <a:xfrm>
              <a:off x="1669901" y="3485741"/>
              <a:ext cx="748923"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基址指针</a:t>
              </a:r>
              <a:endParaRPr lang="en-US" sz="1100" b="1" dirty="0">
                <a:solidFill>
                  <a:srgbClr val="0070C0"/>
                </a:solidFill>
                <a:latin typeface="Courier New" pitchFamily="49" charset="0"/>
                <a:ea typeface="微软雅黑"/>
                <a:cs typeface="Courier New" pitchFamily="49" charset="0"/>
              </a:endParaRPr>
            </a:p>
          </p:txBody>
        </p:sp>
      </p:grpSp>
      <p:grpSp>
        <p:nvGrpSpPr>
          <p:cNvPr id="36" name="组合 35">
            <a:extLst>
              <a:ext uri="{FF2B5EF4-FFF2-40B4-BE49-F238E27FC236}">
                <a16:creationId xmlns:a16="http://schemas.microsoft.com/office/drawing/2014/main" id="{67D78B15-FB03-BCC4-C9C0-BD9C429D850D}"/>
              </a:ext>
            </a:extLst>
          </p:cNvPr>
          <p:cNvGrpSpPr/>
          <p:nvPr/>
        </p:nvGrpSpPr>
        <p:grpSpPr>
          <a:xfrm>
            <a:off x="4901897" y="3092225"/>
            <a:ext cx="6060705" cy="322012"/>
            <a:chOff x="1063967" y="3100509"/>
            <a:chExt cx="6060705" cy="322012"/>
          </a:xfrm>
        </p:grpSpPr>
        <p:grpSp>
          <p:nvGrpSpPr>
            <p:cNvPr id="37" name="组合 36">
              <a:extLst>
                <a:ext uri="{FF2B5EF4-FFF2-40B4-BE49-F238E27FC236}">
                  <a16:creationId xmlns:a16="http://schemas.microsoft.com/office/drawing/2014/main" id="{29DC3C24-0789-E616-AA92-D311A27A483E}"/>
                </a:ext>
              </a:extLst>
            </p:cNvPr>
            <p:cNvGrpSpPr/>
            <p:nvPr/>
          </p:nvGrpSpPr>
          <p:grpSpPr>
            <a:xfrm>
              <a:off x="1063967" y="3100509"/>
              <a:ext cx="6060705" cy="322012"/>
              <a:chOff x="1027046" y="1321232"/>
              <a:chExt cx="6060705" cy="379577"/>
            </a:xfrm>
          </p:grpSpPr>
          <p:sp>
            <p:nvSpPr>
              <p:cNvPr id="39" name="Rectangle 12">
                <a:extLst>
                  <a:ext uri="{FF2B5EF4-FFF2-40B4-BE49-F238E27FC236}">
                    <a16:creationId xmlns:a16="http://schemas.microsoft.com/office/drawing/2014/main" id="{F7AD82B5-D5D8-6E40-8025-51292C0FE6CF}"/>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40" name="矩形 39">
                <a:extLst>
                  <a:ext uri="{FF2B5EF4-FFF2-40B4-BE49-F238E27FC236}">
                    <a16:creationId xmlns:a16="http://schemas.microsoft.com/office/drawing/2014/main" id="{8178E33B-2ACA-1EF8-DC36-ACFB8CA868AD}"/>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esp</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38" name="TextBox 52">
              <a:extLst>
                <a:ext uri="{FF2B5EF4-FFF2-40B4-BE49-F238E27FC236}">
                  <a16:creationId xmlns:a16="http://schemas.microsoft.com/office/drawing/2014/main" id="{BA3E5C64-2C96-924E-8BD4-667C543EDBE1}"/>
                </a:ext>
              </a:extLst>
            </p:cNvPr>
            <p:cNvSpPr txBox="1"/>
            <p:nvPr/>
          </p:nvSpPr>
          <p:spPr>
            <a:xfrm>
              <a:off x="1678238" y="3147606"/>
              <a:ext cx="748923"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堆栈指针</a:t>
              </a:r>
              <a:endParaRPr lang="en-US" sz="1100" b="1" dirty="0">
                <a:solidFill>
                  <a:srgbClr val="0070C0"/>
                </a:solidFill>
                <a:latin typeface="Courier New" pitchFamily="49" charset="0"/>
                <a:ea typeface="微软雅黑"/>
                <a:cs typeface="Courier New" pitchFamily="49" charset="0"/>
              </a:endParaRPr>
            </a:p>
          </p:txBody>
        </p:sp>
      </p:grpSp>
      <p:grpSp>
        <p:nvGrpSpPr>
          <p:cNvPr id="41" name="组合 40">
            <a:extLst>
              <a:ext uri="{FF2B5EF4-FFF2-40B4-BE49-F238E27FC236}">
                <a16:creationId xmlns:a16="http://schemas.microsoft.com/office/drawing/2014/main" id="{1C7BD1AC-7D42-4822-2A02-A701A8E63C63}"/>
              </a:ext>
            </a:extLst>
          </p:cNvPr>
          <p:cNvGrpSpPr/>
          <p:nvPr/>
        </p:nvGrpSpPr>
        <p:grpSpPr>
          <a:xfrm>
            <a:off x="4901897" y="2758957"/>
            <a:ext cx="6060705" cy="322012"/>
            <a:chOff x="1063967" y="2767241"/>
            <a:chExt cx="6060705" cy="322012"/>
          </a:xfrm>
        </p:grpSpPr>
        <p:grpSp>
          <p:nvGrpSpPr>
            <p:cNvPr id="42" name="组合 41">
              <a:extLst>
                <a:ext uri="{FF2B5EF4-FFF2-40B4-BE49-F238E27FC236}">
                  <a16:creationId xmlns:a16="http://schemas.microsoft.com/office/drawing/2014/main" id="{2D39936E-DF36-155E-27FB-74E9DE25D00D}"/>
                </a:ext>
              </a:extLst>
            </p:cNvPr>
            <p:cNvGrpSpPr/>
            <p:nvPr/>
          </p:nvGrpSpPr>
          <p:grpSpPr>
            <a:xfrm>
              <a:off x="1063967" y="2767241"/>
              <a:ext cx="6060705" cy="322012"/>
              <a:chOff x="1027046" y="1321232"/>
              <a:chExt cx="6060705" cy="379577"/>
            </a:xfrm>
          </p:grpSpPr>
          <p:sp>
            <p:nvSpPr>
              <p:cNvPr id="44" name="Rectangle 12">
                <a:extLst>
                  <a:ext uri="{FF2B5EF4-FFF2-40B4-BE49-F238E27FC236}">
                    <a16:creationId xmlns:a16="http://schemas.microsoft.com/office/drawing/2014/main" id="{E4E00A2E-0594-CFF3-D02E-722C49DA2399}"/>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45" name="矩形 44">
                <a:extLst>
                  <a:ext uri="{FF2B5EF4-FFF2-40B4-BE49-F238E27FC236}">
                    <a16:creationId xmlns:a16="http://schemas.microsoft.com/office/drawing/2014/main" id="{9DC5572C-79DD-5C15-147E-675FF7B2228A}"/>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edi</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43" name="TextBox 52">
              <a:extLst>
                <a:ext uri="{FF2B5EF4-FFF2-40B4-BE49-F238E27FC236}">
                  <a16:creationId xmlns:a16="http://schemas.microsoft.com/office/drawing/2014/main" id="{0F30D76F-0D1C-064B-306A-9AF5422643E5}"/>
                </a:ext>
              </a:extLst>
            </p:cNvPr>
            <p:cNvSpPr txBox="1"/>
            <p:nvPr/>
          </p:nvSpPr>
          <p:spPr>
            <a:xfrm>
              <a:off x="1672722" y="2799316"/>
              <a:ext cx="1172116"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目标变址寄存器</a:t>
              </a:r>
              <a:endParaRPr lang="en-US" sz="1100" b="1" dirty="0">
                <a:solidFill>
                  <a:srgbClr val="0070C0"/>
                </a:solidFill>
                <a:latin typeface="Courier New" pitchFamily="49" charset="0"/>
                <a:ea typeface="微软雅黑"/>
                <a:cs typeface="Courier New" pitchFamily="49" charset="0"/>
              </a:endParaRPr>
            </a:p>
          </p:txBody>
        </p:sp>
      </p:grpSp>
      <p:grpSp>
        <p:nvGrpSpPr>
          <p:cNvPr id="46" name="组合 45">
            <a:extLst>
              <a:ext uri="{FF2B5EF4-FFF2-40B4-BE49-F238E27FC236}">
                <a16:creationId xmlns:a16="http://schemas.microsoft.com/office/drawing/2014/main" id="{0A17DB85-9178-052D-C0F0-E77A3632D8DA}"/>
              </a:ext>
            </a:extLst>
          </p:cNvPr>
          <p:cNvGrpSpPr/>
          <p:nvPr/>
        </p:nvGrpSpPr>
        <p:grpSpPr>
          <a:xfrm>
            <a:off x="4901897" y="2425689"/>
            <a:ext cx="6060705" cy="322012"/>
            <a:chOff x="1063967" y="2433973"/>
            <a:chExt cx="6060705" cy="322012"/>
          </a:xfrm>
        </p:grpSpPr>
        <p:grpSp>
          <p:nvGrpSpPr>
            <p:cNvPr id="47" name="组合 46">
              <a:extLst>
                <a:ext uri="{FF2B5EF4-FFF2-40B4-BE49-F238E27FC236}">
                  <a16:creationId xmlns:a16="http://schemas.microsoft.com/office/drawing/2014/main" id="{A291BF57-5122-C9E3-6728-7635517A3B44}"/>
                </a:ext>
              </a:extLst>
            </p:cNvPr>
            <p:cNvGrpSpPr/>
            <p:nvPr/>
          </p:nvGrpSpPr>
          <p:grpSpPr>
            <a:xfrm>
              <a:off x="1063967" y="2433973"/>
              <a:ext cx="6060705" cy="322012"/>
              <a:chOff x="1027046" y="1321232"/>
              <a:chExt cx="6060705" cy="379577"/>
            </a:xfrm>
          </p:grpSpPr>
          <p:sp>
            <p:nvSpPr>
              <p:cNvPr id="49" name="Rectangle 12">
                <a:extLst>
                  <a:ext uri="{FF2B5EF4-FFF2-40B4-BE49-F238E27FC236}">
                    <a16:creationId xmlns:a16="http://schemas.microsoft.com/office/drawing/2014/main" id="{D0DC1A5C-2FBD-1DBD-2F5A-93785BE6456D}"/>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50" name="矩形 49">
                <a:extLst>
                  <a:ext uri="{FF2B5EF4-FFF2-40B4-BE49-F238E27FC236}">
                    <a16:creationId xmlns:a16="http://schemas.microsoft.com/office/drawing/2014/main" id="{E271C81E-1432-0ED7-65EB-F9616826A080}"/>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esi</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48" name="TextBox 52">
              <a:extLst>
                <a:ext uri="{FF2B5EF4-FFF2-40B4-BE49-F238E27FC236}">
                  <a16:creationId xmlns:a16="http://schemas.microsoft.com/office/drawing/2014/main" id="{B37BDD92-65B7-A4E8-E10A-4D9E975AA24F}"/>
                </a:ext>
              </a:extLst>
            </p:cNvPr>
            <p:cNvSpPr txBox="1"/>
            <p:nvPr/>
          </p:nvSpPr>
          <p:spPr>
            <a:xfrm>
              <a:off x="1669901" y="2472445"/>
              <a:ext cx="1031051"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源变址寄存器</a:t>
              </a:r>
              <a:endParaRPr lang="en-US" sz="1100" b="1" dirty="0">
                <a:solidFill>
                  <a:srgbClr val="0070C0"/>
                </a:solidFill>
                <a:latin typeface="Courier New" pitchFamily="49" charset="0"/>
                <a:ea typeface="微软雅黑"/>
                <a:cs typeface="Courier New" pitchFamily="49" charset="0"/>
              </a:endParaRPr>
            </a:p>
          </p:txBody>
        </p:sp>
      </p:grpSp>
      <p:grpSp>
        <p:nvGrpSpPr>
          <p:cNvPr id="51" name="组合 50">
            <a:extLst>
              <a:ext uri="{FF2B5EF4-FFF2-40B4-BE49-F238E27FC236}">
                <a16:creationId xmlns:a16="http://schemas.microsoft.com/office/drawing/2014/main" id="{EAB84B73-C756-68AC-1B79-4C287332B016}"/>
              </a:ext>
            </a:extLst>
          </p:cNvPr>
          <p:cNvGrpSpPr/>
          <p:nvPr/>
        </p:nvGrpSpPr>
        <p:grpSpPr>
          <a:xfrm>
            <a:off x="4901897" y="2092421"/>
            <a:ext cx="6060705" cy="322012"/>
            <a:chOff x="1063967" y="2100705"/>
            <a:chExt cx="6060705" cy="322012"/>
          </a:xfrm>
        </p:grpSpPr>
        <p:grpSp>
          <p:nvGrpSpPr>
            <p:cNvPr id="52" name="组合 51">
              <a:extLst>
                <a:ext uri="{FF2B5EF4-FFF2-40B4-BE49-F238E27FC236}">
                  <a16:creationId xmlns:a16="http://schemas.microsoft.com/office/drawing/2014/main" id="{DA101DA2-0F1E-8BF9-2D1E-B13E0F54C0E2}"/>
                </a:ext>
              </a:extLst>
            </p:cNvPr>
            <p:cNvGrpSpPr/>
            <p:nvPr/>
          </p:nvGrpSpPr>
          <p:grpSpPr>
            <a:xfrm>
              <a:off x="1063967" y="2100705"/>
              <a:ext cx="6060705" cy="322012"/>
              <a:chOff x="1027046" y="1321232"/>
              <a:chExt cx="6060705" cy="379577"/>
            </a:xfrm>
          </p:grpSpPr>
          <p:sp>
            <p:nvSpPr>
              <p:cNvPr id="54" name="Rectangle 12">
                <a:extLst>
                  <a:ext uri="{FF2B5EF4-FFF2-40B4-BE49-F238E27FC236}">
                    <a16:creationId xmlns:a16="http://schemas.microsoft.com/office/drawing/2014/main" id="{DAE25084-0EE2-0BEC-EAA1-E5510E3CB440}"/>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55" name="矩形 54">
                <a:extLst>
                  <a:ext uri="{FF2B5EF4-FFF2-40B4-BE49-F238E27FC236}">
                    <a16:creationId xmlns:a16="http://schemas.microsoft.com/office/drawing/2014/main" id="{1FFFFF74-B45C-064C-C03E-7066FB49919B}"/>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ebx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53" name="TextBox 52">
              <a:extLst>
                <a:ext uri="{FF2B5EF4-FFF2-40B4-BE49-F238E27FC236}">
                  <a16:creationId xmlns:a16="http://schemas.microsoft.com/office/drawing/2014/main" id="{89BDD8FF-EBCB-8588-8545-665F99073D37}"/>
                </a:ext>
              </a:extLst>
            </p:cNvPr>
            <p:cNvSpPr txBox="1"/>
            <p:nvPr/>
          </p:nvSpPr>
          <p:spPr>
            <a:xfrm>
              <a:off x="1656593" y="2131564"/>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基址寄存器</a:t>
              </a:r>
              <a:endParaRPr lang="en-US" sz="1100" b="1" dirty="0">
                <a:solidFill>
                  <a:srgbClr val="0070C0"/>
                </a:solidFill>
                <a:latin typeface="Courier New" pitchFamily="49" charset="0"/>
                <a:ea typeface="微软雅黑"/>
                <a:cs typeface="Courier New" pitchFamily="49" charset="0"/>
              </a:endParaRPr>
            </a:p>
          </p:txBody>
        </p:sp>
      </p:grpSp>
      <p:grpSp>
        <p:nvGrpSpPr>
          <p:cNvPr id="56" name="组合 55">
            <a:extLst>
              <a:ext uri="{FF2B5EF4-FFF2-40B4-BE49-F238E27FC236}">
                <a16:creationId xmlns:a16="http://schemas.microsoft.com/office/drawing/2014/main" id="{2B96EAEA-6F80-0481-7A96-436CEB2AAA91}"/>
              </a:ext>
            </a:extLst>
          </p:cNvPr>
          <p:cNvGrpSpPr/>
          <p:nvPr/>
        </p:nvGrpSpPr>
        <p:grpSpPr>
          <a:xfrm>
            <a:off x="4901897" y="1759153"/>
            <a:ext cx="6060705" cy="322012"/>
            <a:chOff x="1063967" y="1767437"/>
            <a:chExt cx="6060705" cy="322012"/>
          </a:xfrm>
        </p:grpSpPr>
        <p:grpSp>
          <p:nvGrpSpPr>
            <p:cNvPr id="57" name="组合 56">
              <a:extLst>
                <a:ext uri="{FF2B5EF4-FFF2-40B4-BE49-F238E27FC236}">
                  <a16:creationId xmlns:a16="http://schemas.microsoft.com/office/drawing/2014/main" id="{D1049B60-CE77-42C7-F9FC-AA0C22F2D29E}"/>
                </a:ext>
              </a:extLst>
            </p:cNvPr>
            <p:cNvGrpSpPr/>
            <p:nvPr/>
          </p:nvGrpSpPr>
          <p:grpSpPr>
            <a:xfrm>
              <a:off x="1063967" y="1767437"/>
              <a:ext cx="6060705" cy="322012"/>
              <a:chOff x="1027046" y="1321232"/>
              <a:chExt cx="6060705" cy="379577"/>
            </a:xfrm>
          </p:grpSpPr>
          <p:sp>
            <p:nvSpPr>
              <p:cNvPr id="59" name="Rectangle 12">
                <a:extLst>
                  <a:ext uri="{FF2B5EF4-FFF2-40B4-BE49-F238E27FC236}">
                    <a16:creationId xmlns:a16="http://schemas.microsoft.com/office/drawing/2014/main" id="{BE0C49A1-0AB8-4EDA-8407-7B6A1E63BB13}"/>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60" name="矩形 59">
                <a:extLst>
                  <a:ext uri="{FF2B5EF4-FFF2-40B4-BE49-F238E27FC236}">
                    <a16:creationId xmlns:a16="http://schemas.microsoft.com/office/drawing/2014/main" id="{E2AEE97F-EDD4-2EFE-A659-18ACA4E121A2}"/>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edx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58" name="TextBox 52">
              <a:extLst>
                <a:ext uri="{FF2B5EF4-FFF2-40B4-BE49-F238E27FC236}">
                  <a16:creationId xmlns:a16="http://schemas.microsoft.com/office/drawing/2014/main" id="{BEA18BC0-9254-8D55-C847-3726B9F1CCD2}"/>
                </a:ext>
              </a:extLst>
            </p:cNvPr>
            <p:cNvSpPr txBox="1"/>
            <p:nvPr/>
          </p:nvSpPr>
          <p:spPr>
            <a:xfrm>
              <a:off x="1656592" y="1818919"/>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数据寄存器</a:t>
              </a:r>
              <a:endParaRPr lang="en-US" sz="1100" b="1" dirty="0">
                <a:solidFill>
                  <a:srgbClr val="0070C0"/>
                </a:solidFill>
                <a:latin typeface="Courier New" pitchFamily="49" charset="0"/>
                <a:ea typeface="微软雅黑"/>
                <a:cs typeface="Courier New" pitchFamily="49" charset="0"/>
              </a:endParaRPr>
            </a:p>
          </p:txBody>
        </p:sp>
      </p:grpSp>
      <p:grpSp>
        <p:nvGrpSpPr>
          <p:cNvPr id="61" name="组合 60">
            <a:extLst>
              <a:ext uri="{FF2B5EF4-FFF2-40B4-BE49-F238E27FC236}">
                <a16:creationId xmlns:a16="http://schemas.microsoft.com/office/drawing/2014/main" id="{AD6A6B41-0178-9F68-09C6-815FCBFB1949}"/>
              </a:ext>
            </a:extLst>
          </p:cNvPr>
          <p:cNvGrpSpPr/>
          <p:nvPr/>
        </p:nvGrpSpPr>
        <p:grpSpPr>
          <a:xfrm>
            <a:off x="4901897" y="1425885"/>
            <a:ext cx="6060705" cy="322012"/>
            <a:chOff x="1063967" y="1434169"/>
            <a:chExt cx="6060705" cy="322012"/>
          </a:xfrm>
        </p:grpSpPr>
        <p:grpSp>
          <p:nvGrpSpPr>
            <p:cNvPr id="62" name="组合 61">
              <a:extLst>
                <a:ext uri="{FF2B5EF4-FFF2-40B4-BE49-F238E27FC236}">
                  <a16:creationId xmlns:a16="http://schemas.microsoft.com/office/drawing/2014/main" id="{3CACCD42-F064-9520-CE17-B2B15B94F8E7}"/>
                </a:ext>
              </a:extLst>
            </p:cNvPr>
            <p:cNvGrpSpPr/>
            <p:nvPr/>
          </p:nvGrpSpPr>
          <p:grpSpPr>
            <a:xfrm>
              <a:off x="1063967" y="1434169"/>
              <a:ext cx="6060705" cy="322012"/>
              <a:chOff x="1027046" y="1321232"/>
              <a:chExt cx="6060705" cy="379577"/>
            </a:xfrm>
          </p:grpSpPr>
          <p:sp>
            <p:nvSpPr>
              <p:cNvPr id="64" name="Rectangle 12">
                <a:extLst>
                  <a:ext uri="{FF2B5EF4-FFF2-40B4-BE49-F238E27FC236}">
                    <a16:creationId xmlns:a16="http://schemas.microsoft.com/office/drawing/2014/main" id="{B25040D0-93B1-4E4A-8D94-09072D7385E3}"/>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65" name="矩形 64">
                <a:extLst>
                  <a:ext uri="{FF2B5EF4-FFF2-40B4-BE49-F238E27FC236}">
                    <a16:creationId xmlns:a16="http://schemas.microsoft.com/office/drawing/2014/main" id="{1DF28978-1D18-953D-CE0C-CAB8C806AE1A}"/>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ecx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63" name="TextBox 52">
              <a:extLst>
                <a:ext uri="{FF2B5EF4-FFF2-40B4-BE49-F238E27FC236}">
                  <a16:creationId xmlns:a16="http://schemas.microsoft.com/office/drawing/2014/main" id="{FE02E246-352B-1659-DB47-757BE519712C}"/>
                </a:ext>
              </a:extLst>
            </p:cNvPr>
            <p:cNvSpPr txBox="1"/>
            <p:nvPr/>
          </p:nvSpPr>
          <p:spPr>
            <a:xfrm>
              <a:off x="1654002" y="1467988"/>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计数寄存器</a:t>
              </a:r>
              <a:endParaRPr lang="en-US" sz="1100" b="1" dirty="0">
                <a:solidFill>
                  <a:srgbClr val="0070C0"/>
                </a:solidFill>
                <a:latin typeface="Courier New" pitchFamily="49" charset="0"/>
                <a:ea typeface="微软雅黑"/>
                <a:cs typeface="Courier New" pitchFamily="49" charset="0"/>
              </a:endParaRPr>
            </a:p>
          </p:txBody>
        </p:sp>
      </p:grpSp>
      <p:grpSp>
        <p:nvGrpSpPr>
          <p:cNvPr id="66" name="组合 65">
            <a:extLst>
              <a:ext uri="{FF2B5EF4-FFF2-40B4-BE49-F238E27FC236}">
                <a16:creationId xmlns:a16="http://schemas.microsoft.com/office/drawing/2014/main" id="{745FFFF1-8340-B6FA-35D0-F8591CC9C146}"/>
              </a:ext>
            </a:extLst>
          </p:cNvPr>
          <p:cNvGrpSpPr/>
          <p:nvPr/>
        </p:nvGrpSpPr>
        <p:grpSpPr>
          <a:xfrm>
            <a:off x="4901897" y="1092617"/>
            <a:ext cx="6060705" cy="322012"/>
            <a:chOff x="1063967" y="1100901"/>
            <a:chExt cx="6060705" cy="322012"/>
          </a:xfrm>
        </p:grpSpPr>
        <p:grpSp>
          <p:nvGrpSpPr>
            <p:cNvPr id="67" name="组合 66">
              <a:extLst>
                <a:ext uri="{FF2B5EF4-FFF2-40B4-BE49-F238E27FC236}">
                  <a16:creationId xmlns:a16="http://schemas.microsoft.com/office/drawing/2014/main" id="{C51E1EC0-F1BA-0AB8-BEAB-A5BD3904689F}"/>
                </a:ext>
              </a:extLst>
            </p:cNvPr>
            <p:cNvGrpSpPr/>
            <p:nvPr/>
          </p:nvGrpSpPr>
          <p:grpSpPr>
            <a:xfrm>
              <a:off x="1063967" y="1100901"/>
              <a:ext cx="6060705" cy="322012"/>
              <a:chOff x="1027046" y="1321232"/>
              <a:chExt cx="6060705" cy="379577"/>
            </a:xfrm>
          </p:grpSpPr>
          <p:sp>
            <p:nvSpPr>
              <p:cNvPr id="69" name="Rectangle 12">
                <a:extLst>
                  <a:ext uri="{FF2B5EF4-FFF2-40B4-BE49-F238E27FC236}">
                    <a16:creationId xmlns:a16="http://schemas.microsoft.com/office/drawing/2014/main" id="{2049CEB6-CD73-FE7C-EAE7-0AB7FD4D17B4}"/>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70" name="矩形 69">
                <a:extLst>
                  <a:ext uri="{FF2B5EF4-FFF2-40B4-BE49-F238E27FC236}">
                    <a16:creationId xmlns:a16="http://schemas.microsoft.com/office/drawing/2014/main" id="{2AD0BC50-C189-028D-79F1-BB0772A132AC}"/>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eax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68" name="TextBox 52">
              <a:extLst>
                <a:ext uri="{FF2B5EF4-FFF2-40B4-BE49-F238E27FC236}">
                  <a16:creationId xmlns:a16="http://schemas.microsoft.com/office/drawing/2014/main" id="{F53CEFE3-2771-7FDB-4E32-0799571BA98A}"/>
                </a:ext>
              </a:extLst>
            </p:cNvPr>
            <p:cNvSpPr txBox="1"/>
            <p:nvPr/>
          </p:nvSpPr>
          <p:spPr>
            <a:xfrm>
              <a:off x="1648124" y="1133999"/>
              <a:ext cx="1399742"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累加器（</a:t>
              </a:r>
              <a:r>
                <a:rPr lang="en-US" altLang="zh-CN" sz="1100" b="1" dirty="0">
                  <a:solidFill>
                    <a:srgbClr val="0070C0"/>
                  </a:solidFill>
                  <a:latin typeface="Courier New" pitchFamily="49" charset="0"/>
                  <a:ea typeface="微软雅黑"/>
                  <a:cs typeface="Courier New" pitchFamily="49" charset="0"/>
                </a:rPr>
                <a:t>32bits</a:t>
              </a:r>
              <a:r>
                <a:rPr lang="zh-CN" altLang="en-US" sz="1100" b="1" dirty="0">
                  <a:solidFill>
                    <a:srgbClr val="0070C0"/>
                  </a:solidFill>
                  <a:latin typeface="Courier New" pitchFamily="49" charset="0"/>
                  <a:ea typeface="微软雅黑"/>
                  <a:cs typeface="Courier New" pitchFamily="49" charset="0"/>
                </a:rPr>
                <a:t>）</a:t>
              </a:r>
              <a:endParaRPr lang="en-US" sz="1100" b="1" dirty="0">
                <a:solidFill>
                  <a:srgbClr val="0070C0"/>
                </a:solidFill>
                <a:latin typeface="Courier New" pitchFamily="49" charset="0"/>
                <a:ea typeface="微软雅黑"/>
                <a:cs typeface="Courier New" pitchFamily="49" charset="0"/>
              </a:endParaRPr>
            </a:p>
          </p:txBody>
        </p:sp>
      </p:grpSp>
      <p:grpSp>
        <p:nvGrpSpPr>
          <p:cNvPr id="71" name="组合 70">
            <a:extLst>
              <a:ext uri="{FF2B5EF4-FFF2-40B4-BE49-F238E27FC236}">
                <a16:creationId xmlns:a16="http://schemas.microsoft.com/office/drawing/2014/main" id="{FE9F0D22-85B2-A2E4-51C4-606494AB243F}"/>
              </a:ext>
            </a:extLst>
          </p:cNvPr>
          <p:cNvGrpSpPr/>
          <p:nvPr/>
        </p:nvGrpSpPr>
        <p:grpSpPr>
          <a:xfrm>
            <a:off x="7197414" y="1114317"/>
            <a:ext cx="3730510" cy="314227"/>
            <a:chOff x="3359485" y="1122600"/>
            <a:chExt cx="3730510" cy="314227"/>
          </a:xfrm>
        </p:grpSpPr>
        <p:grpSp>
          <p:nvGrpSpPr>
            <p:cNvPr id="72" name="组合 71">
              <a:extLst>
                <a:ext uri="{FF2B5EF4-FFF2-40B4-BE49-F238E27FC236}">
                  <a16:creationId xmlns:a16="http://schemas.microsoft.com/office/drawing/2014/main" id="{AE26B2BC-B842-A192-02AA-CB58A5B6085B}"/>
                </a:ext>
              </a:extLst>
            </p:cNvPr>
            <p:cNvGrpSpPr/>
            <p:nvPr/>
          </p:nvGrpSpPr>
          <p:grpSpPr>
            <a:xfrm>
              <a:off x="3359485" y="1122600"/>
              <a:ext cx="3730510" cy="307777"/>
              <a:chOff x="3322564" y="1342380"/>
              <a:chExt cx="3730510" cy="332213"/>
            </a:xfrm>
          </p:grpSpPr>
          <p:grpSp>
            <p:nvGrpSpPr>
              <p:cNvPr id="75" name="Group 21">
                <a:extLst>
                  <a:ext uri="{FF2B5EF4-FFF2-40B4-BE49-F238E27FC236}">
                    <a16:creationId xmlns:a16="http://schemas.microsoft.com/office/drawing/2014/main" id="{4204D005-A48F-0395-993D-2B076BA5BA0D}"/>
                  </a:ext>
                </a:extLst>
              </p:cNvPr>
              <p:cNvGrpSpPr/>
              <p:nvPr/>
            </p:nvGrpSpPr>
            <p:grpSpPr>
              <a:xfrm>
                <a:off x="4405324" y="1364609"/>
                <a:ext cx="2647750" cy="279691"/>
                <a:chOff x="4495800" y="1404970"/>
                <a:chExt cx="2819400" cy="307751"/>
              </a:xfrm>
            </p:grpSpPr>
            <p:sp>
              <p:nvSpPr>
                <p:cNvPr id="77" name="Rectangle 12">
                  <a:extLst>
                    <a:ext uri="{FF2B5EF4-FFF2-40B4-BE49-F238E27FC236}">
                      <a16:creationId xmlns:a16="http://schemas.microsoft.com/office/drawing/2014/main" id="{DA9D463A-101C-7F34-36F1-B094E9F03E1F}"/>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78" name="Straight Connector 18">
                  <a:extLst>
                    <a:ext uri="{FF2B5EF4-FFF2-40B4-BE49-F238E27FC236}">
                      <a16:creationId xmlns:a16="http://schemas.microsoft.com/office/drawing/2014/main" id="{E1BCF1C7-9225-DD86-2A4D-DC9F9765A04E}"/>
                    </a:ext>
                  </a:extLst>
                </p:cNvPr>
                <p:cNvCxnSpPr>
                  <a:stCxn id="77" idx="0"/>
                  <a:endCxn id="77"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76" name="TextBox 52">
                <a:extLst>
                  <a:ext uri="{FF2B5EF4-FFF2-40B4-BE49-F238E27FC236}">
                    <a16:creationId xmlns:a16="http://schemas.microsoft.com/office/drawing/2014/main" id="{42E8AA6F-C8A6-D7CF-C32B-1550665F988F}"/>
                  </a:ext>
                </a:extLst>
              </p:cNvPr>
              <p:cNvSpPr txBox="1"/>
              <p:nvPr/>
            </p:nvSpPr>
            <p:spPr>
              <a:xfrm>
                <a:off x="3322564" y="1342380"/>
                <a:ext cx="1186543"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%ax</a:t>
                </a:r>
                <a:r>
                  <a:rPr lang="en-US" sz="1100" b="1" dirty="0">
                    <a:solidFill>
                      <a:srgbClr val="000000"/>
                    </a:solidFill>
                    <a:latin typeface="Courier New" pitchFamily="49" charset="0"/>
                    <a:ea typeface="微软雅黑"/>
                    <a:cs typeface="Courier New" pitchFamily="49" charset="0"/>
                  </a:rPr>
                  <a:t>(16</a:t>
                </a:r>
                <a:r>
                  <a:rPr lang="en-US" altLang="zh-CN" sz="1100" b="1" dirty="0">
                    <a:solidFill>
                      <a:srgbClr val="000000"/>
                    </a:solidFill>
                    <a:latin typeface="Courier New" pitchFamily="49" charset="0"/>
                    <a:ea typeface="微软雅黑"/>
                    <a:cs typeface="Courier New" pitchFamily="49" charset="0"/>
                  </a:rPr>
                  <a:t>bits</a:t>
                </a:r>
                <a:r>
                  <a:rPr lang="en-US" sz="1100" b="1" dirty="0">
                    <a:solidFill>
                      <a:srgbClr val="000000"/>
                    </a:solidFill>
                    <a:latin typeface="Courier New" pitchFamily="49" charset="0"/>
                    <a:ea typeface="微软雅黑"/>
                    <a:cs typeface="Courier New" pitchFamily="49" charset="0"/>
                  </a:rPr>
                  <a:t>)</a:t>
                </a:r>
              </a:p>
            </p:txBody>
          </p:sp>
        </p:grpSp>
        <p:sp>
          <p:nvSpPr>
            <p:cNvPr id="73" name="TextBox 60">
              <a:extLst>
                <a:ext uri="{FF2B5EF4-FFF2-40B4-BE49-F238E27FC236}">
                  <a16:creationId xmlns:a16="http://schemas.microsoft.com/office/drawing/2014/main" id="{7AFB554E-711D-D6C2-AC5C-15C24FB899C5}"/>
                </a:ext>
              </a:extLst>
            </p:cNvPr>
            <p:cNvSpPr txBox="1"/>
            <p:nvPr/>
          </p:nvSpPr>
          <p:spPr>
            <a:xfrm>
              <a:off x="4550263" y="1129050"/>
              <a:ext cx="1157689"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%ah</a:t>
              </a:r>
              <a:r>
                <a:rPr lang="en-US" sz="1200" b="1" dirty="0">
                  <a:solidFill>
                    <a:srgbClr val="000000"/>
                  </a:solidFill>
                  <a:latin typeface="Courier New" pitchFamily="49" charset="0"/>
                  <a:ea typeface="微软雅黑"/>
                  <a:cs typeface="Courier New" pitchFamily="49" charset="0"/>
                </a:rPr>
                <a:t>(</a:t>
              </a:r>
              <a:r>
                <a:rPr lang="en-US" altLang="zh-CN" sz="1200" b="1" dirty="0">
                  <a:solidFill>
                    <a:srgbClr val="000000"/>
                  </a:solidFill>
                  <a:latin typeface="Courier New" pitchFamily="49" charset="0"/>
                  <a:ea typeface="微软雅黑"/>
                  <a:cs typeface="Courier New" pitchFamily="49" charset="0"/>
                </a:rPr>
                <a:t>8bits)</a:t>
              </a:r>
              <a:endParaRPr lang="en-US" sz="1400" b="1" dirty="0">
                <a:solidFill>
                  <a:srgbClr val="000000"/>
                </a:solidFill>
                <a:latin typeface="Courier New" pitchFamily="49" charset="0"/>
                <a:ea typeface="微软雅黑"/>
                <a:cs typeface="Courier New" pitchFamily="49" charset="0"/>
              </a:endParaRPr>
            </a:p>
          </p:txBody>
        </p:sp>
        <p:sp>
          <p:nvSpPr>
            <p:cNvPr id="74" name="TextBox 68">
              <a:extLst>
                <a:ext uri="{FF2B5EF4-FFF2-40B4-BE49-F238E27FC236}">
                  <a16:creationId xmlns:a16="http://schemas.microsoft.com/office/drawing/2014/main" id="{5B358819-6DD8-8D22-EC62-B1FE25DFD41B}"/>
                </a:ext>
              </a:extLst>
            </p:cNvPr>
            <p:cNvSpPr txBox="1"/>
            <p:nvPr/>
          </p:nvSpPr>
          <p:spPr>
            <a:xfrm>
              <a:off x="5923179" y="1124660"/>
              <a:ext cx="1101584"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%al</a:t>
              </a:r>
              <a:r>
                <a:rPr lang="en-US" altLang="zh-CN" sz="1100" b="1" dirty="0">
                  <a:solidFill>
                    <a:srgbClr val="000000"/>
                  </a:solidFill>
                  <a:latin typeface="Courier New" pitchFamily="49" charset="0"/>
                  <a:ea typeface="华文细黑" pitchFamily="2" charset="-122"/>
                  <a:cs typeface="Courier New" pitchFamily="49" charset="0"/>
                </a:rPr>
                <a:t>(8bits)</a:t>
              </a:r>
              <a:endParaRPr lang="en-US" sz="1100" b="1" dirty="0">
                <a:solidFill>
                  <a:srgbClr val="000000"/>
                </a:solidFill>
                <a:latin typeface="Courier New" pitchFamily="49" charset="0"/>
                <a:ea typeface="微软雅黑"/>
                <a:cs typeface="Courier New" pitchFamily="49" charset="0"/>
              </a:endParaRPr>
            </a:p>
          </p:txBody>
        </p:sp>
      </p:grpSp>
      <p:grpSp>
        <p:nvGrpSpPr>
          <p:cNvPr id="79" name="组合 78">
            <a:extLst>
              <a:ext uri="{FF2B5EF4-FFF2-40B4-BE49-F238E27FC236}">
                <a16:creationId xmlns:a16="http://schemas.microsoft.com/office/drawing/2014/main" id="{5EF058B5-C880-A80F-E698-4CB9ABA05B3A}"/>
              </a:ext>
            </a:extLst>
          </p:cNvPr>
          <p:cNvGrpSpPr/>
          <p:nvPr/>
        </p:nvGrpSpPr>
        <p:grpSpPr>
          <a:xfrm>
            <a:off x="7721692" y="1443614"/>
            <a:ext cx="3206233" cy="984415"/>
            <a:chOff x="3883762" y="1451897"/>
            <a:chExt cx="3206233" cy="984415"/>
          </a:xfrm>
        </p:grpSpPr>
        <p:grpSp>
          <p:nvGrpSpPr>
            <p:cNvPr id="80" name="组合 79">
              <a:extLst>
                <a:ext uri="{FF2B5EF4-FFF2-40B4-BE49-F238E27FC236}">
                  <a16:creationId xmlns:a16="http://schemas.microsoft.com/office/drawing/2014/main" id="{0BE474ED-2D54-B8B6-C23D-A4B25D57EB43}"/>
                </a:ext>
              </a:extLst>
            </p:cNvPr>
            <p:cNvGrpSpPr/>
            <p:nvPr/>
          </p:nvGrpSpPr>
          <p:grpSpPr>
            <a:xfrm>
              <a:off x="3883762" y="1461999"/>
              <a:ext cx="3206233" cy="307777"/>
              <a:chOff x="3846841" y="1348998"/>
              <a:chExt cx="3206233" cy="332213"/>
            </a:xfrm>
          </p:grpSpPr>
          <p:grpSp>
            <p:nvGrpSpPr>
              <p:cNvPr id="97" name="Group 21">
                <a:extLst>
                  <a:ext uri="{FF2B5EF4-FFF2-40B4-BE49-F238E27FC236}">
                    <a16:creationId xmlns:a16="http://schemas.microsoft.com/office/drawing/2014/main" id="{F48464EC-6502-BCAD-BE4E-AC338E4F303F}"/>
                  </a:ext>
                </a:extLst>
              </p:cNvPr>
              <p:cNvGrpSpPr/>
              <p:nvPr/>
            </p:nvGrpSpPr>
            <p:grpSpPr>
              <a:xfrm>
                <a:off x="4405324" y="1364609"/>
                <a:ext cx="2647750" cy="279691"/>
                <a:chOff x="4495800" y="1404970"/>
                <a:chExt cx="2819400" cy="307751"/>
              </a:xfrm>
            </p:grpSpPr>
            <p:sp>
              <p:nvSpPr>
                <p:cNvPr id="99" name="Rectangle 12">
                  <a:extLst>
                    <a:ext uri="{FF2B5EF4-FFF2-40B4-BE49-F238E27FC236}">
                      <a16:creationId xmlns:a16="http://schemas.microsoft.com/office/drawing/2014/main" id="{2161ADDE-ED0F-A8F9-73BD-7FCEC81C0372}"/>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100" name="Straight Connector 18">
                  <a:extLst>
                    <a:ext uri="{FF2B5EF4-FFF2-40B4-BE49-F238E27FC236}">
                      <a16:creationId xmlns:a16="http://schemas.microsoft.com/office/drawing/2014/main" id="{4C3CF445-2066-12B6-A5CF-562E402428D6}"/>
                    </a:ext>
                  </a:extLst>
                </p:cNvPr>
                <p:cNvCxnSpPr>
                  <a:stCxn id="99" idx="0"/>
                  <a:endCxn id="99"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98" name="TextBox 52">
                <a:extLst>
                  <a:ext uri="{FF2B5EF4-FFF2-40B4-BE49-F238E27FC236}">
                    <a16:creationId xmlns:a16="http://schemas.microsoft.com/office/drawing/2014/main" id="{147D6B8F-9B8A-8615-F3B1-3279DCE4B07A}"/>
                  </a:ext>
                </a:extLst>
              </p:cNvPr>
              <p:cNvSpPr txBox="1"/>
              <p:nvPr/>
            </p:nvSpPr>
            <p:spPr>
              <a:xfrm>
                <a:off x="3846841" y="1348998"/>
                <a:ext cx="506870"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c</a:t>
                </a:r>
                <a:r>
                  <a:rPr lang="en-US" sz="1400" b="1" dirty="0">
                    <a:solidFill>
                      <a:srgbClr val="000000"/>
                    </a:solidFill>
                    <a:latin typeface="Courier New" pitchFamily="49" charset="0"/>
                    <a:ea typeface="微软雅黑"/>
                    <a:cs typeface="Courier New" pitchFamily="49" charset="0"/>
                  </a:rPr>
                  <a:t>x</a:t>
                </a:r>
              </a:p>
            </p:txBody>
          </p:sp>
        </p:grpSp>
        <p:sp>
          <p:nvSpPr>
            <p:cNvPr id="81" name="TextBox 60">
              <a:extLst>
                <a:ext uri="{FF2B5EF4-FFF2-40B4-BE49-F238E27FC236}">
                  <a16:creationId xmlns:a16="http://schemas.microsoft.com/office/drawing/2014/main" id="{E1BCAD4D-545D-0655-A265-DAE08E90AC52}"/>
                </a:ext>
              </a:extLst>
            </p:cNvPr>
            <p:cNvSpPr txBox="1"/>
            <p:nvPr/>
          </p:nvSpPr>
          <p:spPr>
            <a:xfrm>
              <a:off x="4788488" y="1451897"/>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c</a:t>
              </a:r>
              <a:r>
                <a:rPr lang="en-US" sz="1400" b="1" dirty="0" err="1">
                  <a:solidFill>
                    <a:srgbClr val="000000"/>
                  </a:solidFill>
                  <a:latin typeface="Courier New" pitchFamily="49" charset="0"/>
                  <a:ea typeface="微软雅黑"/>
                  <a:cs typeface="Courier New" pitchFamily="49" charset="0"/>
                </a:rPr>
                <a:t>h</a:t>
              </a:r>
              <a:endParaRPr lang="en-US" sz="1400" b="1" dirty="0">
                <a:solidFill>
                  <a:srgbClr val="000000"/>
                </a:solidFill>
                <a:latin typeface="Courier New" pitchFamily="49" charset="0"/>
                <a:ea typeface="微软雅黑"/>
                <a:cs typeface="Courier New" pitchFamily="49" charset="0"/>
              </a:endParaRPr>
            </a:p>
          </p:txBody>
        </p:sp>
        <p:sp>
          <p:nvSpPr>
            <p:cNvPr id="82" name="TextBox 68">
              <a:extLst>
                <a:ext uri="{FF2B5EF4-FFF2-40B4-BE49-F238E27FC236}">
                  <a16:creationId xmlns:a16="http://schemas.microsoft.com/office/drawing/2014/main" id="{E966204B-A437-3CE8-5344-038ACBE472B9}"/>
                </a:ext>
              </a:extLst>
            </p:cNvPr>
            <p:cNvSpPr txBox="1"/>
            <p:nvPr/>
          </p:nvSpPr>
          <p:spPr>
            <a:xfrm>
              <a:off x="6169586" y="1451898"/>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c</a:t>
              </a:r>
              <a:r>
                <a:rPr lang="en-US" sz="1400" b="1" dirty="0">
                  <a:solidFill>
                    <a:srgbClr val="000000"/>
                  </a:solidFill>
                  <a:latin typeface="Courier New" pitchFamily="49" charset="0"/>
                  <a:ea typeface="微软雅黑"/>
                  <a:cs typeface="Courier New" pitchFamily="49" charset="0"/>
                </a:rPr>
                <a:t>l</a:t>
              </a:r>
            </a:p>
          </p:txBody>
        </p:sp>
        <p:grpSp>
          <p:nvGrpSpPr>
            <p:cNvPr id="83" name="组合 82">
              <a:extLst>
                <a:ext uri="{FF2B5EF4-FFF2-40B4-BE49-F238E27FC236}">
                  <a16:creationId xmlns:a16="http://schemas.microsoft.com/office/drawing/2014/main" id="{E350A6CC-8B87-3023-2E10-639FF4980065}"/>
                </a:ext>
              </a:extLst>
            </p:cNvPr>
            <p:cNvGrpSpPr/>
            <p:nvPr/>
          </p:nvGrpSpPr>
          <p:grpSpPr>
            <a:xfrm>
              <a:off x="3883762" y="1795267"/>
              <a:ext cx="3206233" cy="307777"/>
              <a:chOff x="3846841" y="1348998"/>
              <a:chExt cx="3206233" cy="332213"/>
            </a:xfrm>
          </p:grpSpPr>
          <p:grpSp>
            <p:nvGrpSpPr>
              <p:cNvPr id="93" name="Group 21">
                <a:extLst>
                  <a:ext uri="{FF2B5EF4-FFF2-40B4-BE49-F238E27FC236}">
                    <a16:creationId xmlns:a16="http://schemas.microsoft.com/office/drawing/2014/main" id="{5169F844-C646-40C8-5476-F357CA41C644}"/>
                  </a:ext>
                </a:extLst>
              </p:cNvPr>
              <p:cNvGrpSpPr/>
              <p:nvPr/>
            </p:nvGrpSpPr>
            <p:grpSpPr>
              <a:xfrm>
                <a:off x="4405324" y="1364609"/>
                <a:ext cx="2647750" cy="279691"/>
                <a:chOff x="4495800" y="1404970"/>
                <a:chExt cx="2819400" cy="307751"/>
              </a:xfrm>
            </p:grpSpPr>
            <p:sp>
              <p:nvSpPr>
                <p:cNvPr id="95" name="Rectangle 12">
                  <a:extLst>
                    <a:ext uri="{FF2B5EF4-FFF2-40B4-BE49-F238E27FC236}">
                      <a16:creationId xmlns:a16="http://schemas.microsoft.com/office/drawing/2014/main" id="{AE3BB28F-26D6-0E8D-E49A-2EA0270DD135}"/>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96" name="Straight Connector 18">
                  <a:extLst>
                    <a:ext uri="{FF2B5EF4-FFF2-40B4-BE49-F238E27FC236}">
                      <a16:creationId xmlns:a16="http://schemas.microsoft.com/office/drawing/2014/main" id="{93FBBCF8-FE30-075E-B434-50F46F4F0D6D}"/>
                    </a:ext>
                  </a:extLst>
                </p:cNvPr>
                <p:cNvCxnSpPr>
                  <a:stCxn id="95" idx="0"/>
                  <a:endCxn id="95"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94" name="TextBox 52">
                <a:extLst>
                  <a:ext uri="{FF2B5EF4-FFF2-40B4-BE49-F238E27FC236}">
                    <a16:creationId xmlns:a16="http://schemas.microsoft.com/office/drawing/2014/main" id="{F3A342F9-520A-DE49-0794-CB48468B16C2}"/>
                  </a:ext>
                </a:extLst>
              </p:cNvPr>
              <p:cNvSpPr txBox="1"/>
              <p:nvPr/>
            </p:nvSpPr>
            <p:spPr>
              <a:xfrm>
                <a:off x="3846841" y="1348998"/>
                <a:ext cx="506870"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x</a:t>
                </a:r>
              </a:p>
            </p:txBody>
          </p:sp>
        </p:grpSp>
        <p:sp>
          <p:nvSpPr>
            <p:cNvPr id="84" name="TextBox 60">
              <a:extLst>
                <a:ext uri="{FF2B5EF4-FFF2-40B4-BE49-F238E27FC236}">
                  <a16:creationId xmlns:a16="http://schemas.microsoft.com/office/drawing/2014/main" id="{719D6507-433A-8891-5EE4-5F3D69CFE432}"/>
                </a:ext>
              </a:extLst>
            </p:cNvPr>
            <p:cNvSpPr txBox="1"/>
            <p:nvPr/>
          </p:nvSpPr>
          <p:spPr>
            <a:xfrm>
              <a:off x="4788488" y="1785165"/>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h</a:t>
              </a:r>
            </a:p>
          </p:txBody>
        </p:sp>
        <p:sp>
          <p:nvSpPr>
            <p:cNvPr id="85" name="TextBox 68">
              <a:extLst>
                <a:ext uri="{FF2B5EF4-FFF2-40B4-BE49-F238E27FC236}">
                  <a16:creationId xmlns:a16="http://schemas.microsoft.com/office/drawing/2014/main" id="{73E7E345-171B-9D67-D575-88904FFB9A5D}"/>
                </a:ext>
              </a:extLst>
            </p:cNvPr>
            <p:cNvSpPr txBox="1"/>
            <p:nvPr/>
          </p:nvSpPr>
          <p:spPr>
            <a:xfrm>
              <a:off x="6169586" y="1785166"/>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l</a:t>
              </a:r>
            </a:p>
          </p:txBody>
        </p:sp>
        <p:grpSp>
          <p:nvGrpSpPr>
            <p:cNvPr id="86" name="组合 85">
              <a:extLst>
                <a:ext uri="{FF2B5EF4-FFF2-40B4-BE49-F238E27FC236}">
                  <a16:creationId xmlns:a16="http://schemas.microsoft.com/office/drawing/2014/main" id="{18584C91-E7A0-DEAF-D0CA-4212120CEF58}"/>
                </a:ext>
              </a:extLst>
            </p:cNvPr>
            <p:cNvGrpSpPr/>
            <p:nvPr/>
          </p:nvGrpSpPr>
          <p:grpSpPr>
            <a:xfrm>
              <a:off x="3883762" y="2128535"/>
              <a:ext cx="3206233" cy="307777"/>
              <a:chOff x="3846841" y="1348998"/>
              <a:chExt cx="3206233" cy="332213"/>
            </a:xfrm>
          </p:grpSpPr>
          <p:grpSp>
            <p:nvGrpSpPr>
              <p:cNvPr id="89" name="Group 21">
                <a:extLst>
                  <a:ext uri="{FF2B5EF4-FFF2-40B4-BE49-F238E27FC236}">
                    <a16:creationId xmlns:a16="http://schemas.microsoft.com/office/drawing/2014/main" id="{6C2648A9-ACD7-61CA-FA8C-9802FF6F45C2}"/>
                  </a:ext>
                </a:extLst>
              </p:cNvPr>
              <p:cNvGrpSpPr/>
              <p:nvPr/>
            </p:nvGrpSpPr>
            <p:grpSpPr>
              <a:xfrm>
                <a:off x="4405324" y="1364609"/>
                <a:ext cx="2647750" cy="279691"/>
                <a:chOff x="4495800" y="1404970"/>
                <a:chExt cx="2819400" cy="307751"/>
              </a:xfrm>
            </p:grpSpPr>
            <p:sp>
              <p:nvSpPr>
                <p:cNvPr id="91" name="Rectangle 12">
                  <a:extLst>
                    <a:ext uri="{FF2B5EF4-FFF2-40B4-BE49-F238E27FC236}">
                      <a16:creationId xmlns:a16="http://schemas.microsoft.com/office/drawing/2014/main" id="{16145613-CA1B-CDA9-2CAB-8BD293520550}"/>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92" name="Straight Connector 18">
                  <a:extLst>
                    <a:ext uri="{FF2B5EF4-FFF2-40B4-BE49-F238E27FC236}">
                      <a16:creationId xmlns:a16="http://schemas.microsoft.com/office/drawing/2014/main" id="{4285E234-4606-743F-A6EF-A6BF393FE5FF}"/>
                    </a:ext>
                  </a:extLst>
                </p:cNvPr>
                <p:cNvCxnSpPr>
                  <a:stCxn id="91" idx="0"/>
                  <a:endCxn id="91"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90" name="TextBox 52">
                <a:extLst>
                  <a:ext uri="{FF2B5EF4-FFF2-40B4-BE49-F238E27FC236}">
                    <a16:creationId xmlns:a16="http://schemas.microsoft.com/office/drawing/2014/main" id="{8B5842FA-DD19-C5EC-43C0-59D4E369B111}"/>
                  </a:ext>
                </a:extLst>
              </p:cNvPr>
              <p:cNvSpPr txBox="1"/>
              <p:nvPr/>
            </p:nvSpPr>
            <p:spPr>
              <a:xfrm>
                <a:off x="3846841" y="1348998"/>
                <a:ext cx="506870"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a:t>
                </a:r>
                <a:r>
                  <a:rPr lang="en-US" sz="1400" b="1" dirty="0" err="1">
                    <a:solidFill>
                      <a:srgbClr val="000000"/>
                    </a:solidFill>
                    <a:latin typeface="Courier New" pitchFamily="49" charset="0"/>
                    <a:ea typeface="微软雅黑"/>
                    <a:cs typeface="Courier New" pitchFamily="49" charset="0"/>
                  </a:rPr>
                  <a:t>x</a:t>
                </a:r>
                <a:endParaRPr lang="en-US" sz="1400" b="1" dirty="0">
                  <a:solidFill>
                    <a:srgbClr val="000000"/>
                  </a:solidFill>
                  <a:latin typeface="Courier New" pitchFamily="49" charset="0"/>
                  <a:ea typeface="微软雅黑"/>
                  <a:cs typeface="Courier New" pitchFamily="49" charset="0"/>
                </a:endParaRPr>
              </a:p>
            </p:txBody>
          </p:sp>
        </p:grpSp>
        <p:sp>
          <p:nvSpPr>
            <p:cNvPr id="87" name="TextBox 60">
              <a:extLst>
                <a:ext uri="{FF2B5EF4-FFF2-40B4-BE49-F238E27FC236}">
                  <a16:creationId xmlns:a16="http://schemas.microsoft.com/office/drawing/2014/main" id="{2E78019B-78C3-0F07-D030-3E94DBDCBBC2}"/>
                </a:ext>
              </a:extLst>
            </p:cNvPr>
            <p:cNvSpPr txBox="1"/>
            <p:nvPr/>
          </p:nvSpPr>
          <p:spPr>
            <a:xfrm>
              <a:off x="4799046" y="2125014"/>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a:t>
              </a:r>
              <a:r>
                <a:rPr lang="en-US" sz="1400" b="1" dirty="0" err="1">
                  <a:solidFill>
                    <a:srgbClr val="000000"/>
                  </a:solidFill>
                  <a:latin typeface="Courier New" pitchFamily="49" charset="0"/>
                  <a:ea typeface="微软雅黑"/>
                  <a:cs typeface="Courier New" pitchFamily="49" charset="0"/>
                </a:rPr>
                <a:t>h</a:t>
              </a:r>
              <a:endParaRPr lang="en-US" sz="1400" b="1" dirty="0">
                <a:solidFill>
                  <a:srgbClr val="000000"/>
                </a:solidFill>
                <a:latin typeface="Courier New" pitchFamily="49" charset="0"/>
                <a:ea typeface="微软雅黑"/>
                <a:cs typeface="Courier New" pitchFamily="49" charset="0"/>
              </a:endParaRPr>
            </a:p>
          </p:txBody>
        </p:sp>
        <p:sp>
          <p:nvSpPr>
            <p:cNvPr id="88" name="TextBox 68">
              <a:extLst>
                <a:ext uri="{FF2B5EF4-FFF2-40B4-BE49-F238E27FC236}">
                  <a16:creationId xmlns:a16="http://schemas.microsoft.com/office/drawing/2014/main" id="{41E2C615-838C-54FD-6FA5-F95053D3273A}"/>
                </a:ext>
              </a:extLst>
            </p:cNvPr>
            <p:cNvSpPr txBox="1"/>
            <p:nvPr/>
          </p:nvSpPr>
          <p:spPr>
            <a:xfrm>
              <a:off x="6169586" y="2118434"/>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a:t>
              </a:r>
              <a:r>
                <a:rPr lang="en-US" sz="1400" b="1" dirty="0" err="1">
                  <a:solidFill>
                    <a:srgbClr val="000000"/>
                  </a:solidFill>
                  <a:latin typeface="Courier New" pitchFamily="49" charset="0"/>
                  <a:ea typeface="微软雅黑"/>
                  <a:cs typeface="Courier New" pitchFamily="49" charset="0"/>
                </a:rPr>
                <a:t>l</a:t>
              </a:r>
              <a:endParaRPr lang="en-US" sz="1400" b="1" dirty="0">
                <a:solidFill>
                  <a:srgbClr val="000000"/>
                </a:solidFill>
                <a:latin typeface="Courier New" pitchFamily="49" charset="0"/>
                <a:ea typeface="微软雅黑"/>
                <a:cs typeface="Courier New" pitchFamily="49" charset="0"/>
              </a:endParaRPr>
            </a:p>
          </p:txBody>
        </p:sp>
      </p:grpSp>
      <p:grpSp>
        <p:nvGrpSpPr>
          <p:cNvPr id="101" name="组合 100">
            <a:extLst>
              <a:ext uri="{FF2B5EF4-FFF2-40B4-BE49-F238E27FC236}">
                <a16:creationId xmlns:a16="http://schemas.microsoft.com/office/drawing/2014/main" id="{E3FF0515-0D4E-06A4-7243-581990CCA512}"/>
              </a:ext>
            </a:extLst>
          </p:cNvPr>
          <p:cNvGrpSpPr/>
          <p:nvPr/>
        </p:nvGrpSpPr>
        <p:grpSpPr>
          <a:xfrm>
            <a:off x="8280174" y="2433042"/>
            <a:ext cx="2647750" cy="1327205"/>
            <a:chOff x="4442245" y="2441325"/>
            <a:chExt cx="2647750" cy="1327205"/>
          </a:xfrm>
        </p:grpSpPr>
        <p:grpSp>
          <p:nvGrpSpPr>
            <p:cNvPr id="102" name="组合 101">
              <a:extLst>
                <a:ext uri="{FF2B5EF4-FFF2-40B4-BE49-F238E27FC236}">
                  <a16:creationId xmlns:a16="http://schemas.microsoft.com/office/drawing/2014/main" id="{AAB357E6-F217-43CD-EDB0-975CA4693222}"/>
                </a:ext>
              </a:extLst>
            </p:cNvPr>
            <p:cNvGrpSpPr/>
            <p:nvPr/>
          </p:nvGrpSpPr>
          <p:grpSpPr>
            <a:xfrm>
              <a:off x="4442245" y="2441325"/>
              <a:ext cx="2647750" cy="307777"/>
              <a:chOff x="4442245" y="2441325"/>
              <a:chExt cx="2647750" cy="307777"/>
            </a:xfrm>
          </p:grpSpPr>
          <p:sp>
            <p:nvSpPr>
              <p:cNvPr id="112" name="Rectangle 12">
                <a:extLst>
                  <a:ext uri="{FF2B5EF4-FFF2-40B4-BE49-F238E27FC236}">
                    <a16:creationId xmlns:a16="http://schemas.microsoft.com/office/drawing/2014/main" id="{365F36D5-5C87-A5F8-8E8B-3F078C6D24F0}"/>
                  </a:ext>
                </a:extLst>
              </p:cNvPr>
              <p:cNvSpPr/>
              <p:nvPr/>
            </p:nvSpPr>
            <p:spPr bwMode="auto">
              <a:xfrm>
                <a:off x="4442245" y="2476268"/>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13" name="TextBox 52">
                <a:extLst>
                  <a:ext uri="{FF2B5EF4-FFF2-40B4-BE49-F238E27FC236}">
                    <a16:creationId xmlns:a16="http://schemas.microsoft.com/office/drawing/2014/main" id="{D0540551-0D19-64C8-AFF7-BB23F5952FB4}"/>
                  </a:ext>
                </a:extLst>
              </p:cNvPr>
              <p:cNvSpPr txBox="1"/>
              <p:nvPr/>
            </p:nvSpPr>
            <p:spPr>
              <a:xfrm>
                <a:off x="5475619" y="2441325"/>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si</a:t>
                </a:r>
                <a:endParaRPr lang="en-US" sz="1400" b="1" dirty="0">
                  <a:solidFill>
                    <a:srgbClr val="000000"/>
                  </a:solidFill>
                  <a:latin typeface="Courier New" pitchFamily="49" charset="0"/>
                  <a:ea typeface="微软雅黑"/>
                  <a:cs typeface="Courier New" pitchFamily="49" charset="0"/>
                </a:endParaRPr>
              </a:p>
            </p:txBody>
          </p:sp>
        </p:grpSp>
        <p:grpSp>
          <p:nvGrpSpPr>
            <p:cNvPr id="103" name="组合 102">
              <a:extLst>
                <a:ext uri="{FF2B5EF4-FFF2-40B4-BE49-F238E27FC236}">
                  <a16:creationId xmlns:a16="http://schemas.microsoft.com/office/drawing/2014/main" id="{81965C1E-D355-6379-2A3E-F49E3A0B8C3E}"/>
                </a:ext>
              </a:extLst>
            </p:cNvPr>
            <p:cNvGrpSpPr/>
            <p:nvPr/>
          </p:nvGrpSpPr>
          <p:grpSpPr>
            <a:xfrm>
              <a:off x="4442245" y="2788541"/>
              <a:ext cx="2647750" cy="307777"/>
              <a:chOff x="4442245" y="2788541"/>
              <a:chExt cx="2647750" cy="307777"/>
            </a:xfrm>
          </p:grpSpPr>
          <p:sp>
            <p:nvSpPr>
              <p:cNvPr id="110" name="Rectangle 12">
                <a:extLst>
                  <a:ext uri="{FF2B5EF4-FFF2-40B4-BE49-F238E27FC236}">
                    <a16:creationId xmlns:a16="http://schemas.microsoft.com/office/drawing/2014/main" id="{AD4F8ED6-821B-A8AC-8F2A-A6E911DD15C6}"/>
                  </a:ext>
                </a:extLst>
              </p:cNvPr>
              <p:cNvSpPr/>
              <p:nvPr/>
            </p:nvSpPr>
            <p:spPr bwMode="auto">
              <a:xfrm>
                <a:off x="4442245" y="2809535"/>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11" name="TextBox 52">
                <a:extLst>
                  <a:ext uri="{FF2B5EF4-FFF2-40B4-BE49-F238E27FC236}">
                    <a16:creationId xmlns:a16="http://schemas.microsoft.com/office/drawing/2014/main" id="{2B89FD27-620A-B424-A89E-0728DFD5EF18}"/>
                  </a:ext>
                </a:extLst>
              </p:cNvPr>
              <p:cNvSpPr txBox="1"/>
              <p:nvPr/>
            </p:nvSpPr>
            <p:spPr>
              <a:xfrm>
                <a:off x="5489615" y="2788541"/>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di</a:t>
                </a:r>
                <a:endParaRPr lang="en-US" sz="1400" b="1" dirty="0">
                  <a:solidFill>
                    <a:srgbClr val="000000"/>
                  </a:solidFill>
                  <a:latin typeface="Courier New" pitchFamily="49" charset="0"/>
                  <a:ea typeface="微软雅黑"/>
                  <a:cs typeface="Courier New" pitchFamily="49" charset="0"/>
                </a:endParaRPr>
              </a:p>
            </p:txBody>
          </p:sp>
        </p:grpSp>
        <p:grpSp>
          <p:nvGrpSpPr>
            <p:cNvPr id="104" name="组合 103">
              <a:extLst>
                <a:ext uri="{FF2B5EF4-FFF2-40B4-BE49-F238E27FC236}">
                  <a16:creationId xmlns:a16="http://schemas.microsoft.com/office/drawing/2014/main" id="{910CA746-37CC-7A9E-9F90-BDBCA8720380}"/>
                </a:ext>
              </a:extLst>
            </p:cNvPr>
            <p:cNvGrpSpPr/>
            <p:nvPr/>
          </p:nvGrpSpPr>
          <p:grpSpPr>
            <a:xfrm>
              <a:off x="4442245" y="3128658"/>
              <a:ext cx="2647750" cy="307777"/>
              <a:chOff x="4442245" y="3128658"/>
              <a:chExt cx="2647750" cy="307777"/>
            </a:xfrm>
          </p:grpSpPr>
          <p:sp>
            <p:nvSpPr>
              <p:cNvPr id="108" name="Rectangle 12">
                <a:extLst>
                  <a:ext uri="{FF2B5EF4-FFF2-40B4-BE49-F238E27FC236}">
                    <a16:creationId xmlns:a16="http://schemas.microsoft.com/office/drawing/2014/main" id="{41C585C1-E308-E1FD-AA74-D0ED028FB566}"/>
                  </a:ext>
                </a:extLst>
              </p:cNvPr>
              <p:cNvSpPr/>
              <p:nvPr/>
            </p:nvSpPr>
            <p:spPr bwMode="auto">
              <a:xfrm>
                <a:off x="4442245" y="3142804"/>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09" name="TextBox 52">
                <a:extLst>
                  <a:ext uri="{FF2B5EF4-FFF2-40B4-BE49-F238E27FC236}">
                    <a16:creationId xmlns:a16="http://schemas.microsoft.com/office/drawing/2014/main" id="{13B3C0A7-4425-77D6-B6B8-0E3CAB04E6C3}"/>
                  </a:ext>
                </a:extLst>
              </p:cNvPr>
              <p:cNvSpPr txBox="1"/>
              <p:nvPr/>
            </p:nvSpPr>
            <p:spPr>
              <a:xfrm>
                <a:off x="5508071" y="3128658"/>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sp</a:t>
                </a:r>
                <a:endParaRPr lang="en-US" sz="1400" b="1" dirty="0">
                  <a:solidFill>
                    <a:srgbClr val="000000"/>
                  </a:solidFill>
                  <a:latin typeface="Courier New" pitchFamily="49" charset="0"/>
                  <a:ea typeface="微软雅黑"/>
                  <a:cs typeface="Courier New" pitchFamily="49" charset="0"/>
                </a:endParaRPr>
              </a:p>
            </p:txBody>
          </p:sp>
        </p:grpSp>
        <p:grpSp>
          <p:nvGrpSpPr>
            <p:cNvPr id="105" name="组合 104">
              <a:extLst>
                <a:ext uri="{FF2B5EF4-FFF2-40B4-BE49-F238E27FC236}">
                  <a16:creationId xmlns:a16="http://schemas.microsoft.com/office/drawing/2014/main" id="{302468EC-FA82-9AC0-8AB2-7E5EEC48853C}"/>
                </a:ext>
              </a:extLst>
            </p:cNvPr>
            <p:cNvGrpSpPr/>
            <p:nvPr/>
          </p:nvGrpSpPr>
          <p:grpSpPr>
            <a:xfrm>
              <a:off x="4442245" y="3460753"/>
              <a:ext cx="2647750" cy="307777"/>
              <a:chOff x="4442245" y="3460753"/>
              <a:chExt cx="2647750" cy="307777"/>
            </a:xfrm>
          </p:grpSpPr>
          <p:sp>
            <p:nvSpPr>
              <p:cNvPr id="106" name="Rectangle 12">
                <a:extLst>
                  <a:ext uri="{FF2B5EF4-FFF2-40B4-BE49-F238E27FC236}">
                    <a16:creationId xmlns:a16="http://schemas.microsoft.com/office/drawing/2014/main" id="{8EB30110-DCA0-E6EE-57CD-3BA89168F24E}"/>
                  </a:ext>
                </a:extLst>
              </p:cNvPr>
              <p:cNvSpPr/>
              <p:nvPr/>
            </p:nvSpPr>
            <p:spPr bwMode="auto">
              <a:xfrm>
                <a:off x="4442245" y="3476072"/>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07" name="TextBox 52">
                <a:extLst>
                  <a:ext uri="{FF2B5EF4-FFF2-40B4-BE49-F238E27FC236}">
                    <a16:creationId xmlns:a16="http://schemas.microsoft.com/office/drawing/2014/main" id="{D33824C6-E9B9-F2A0-2B81-0025844503B4}"/>
                  </a:ext>
                </a:extLst>
              </p:cNvPr>
              <p:cNvSpPr txBox="1"/>
              <p:nvPr/>
            </p:nvSpPr>
            <p:spPr>
              <a:xfrm>
                <a:off x="5508071" y="3460753"/>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bp</a:t>
                </a:r>
                <a:endParaRPr lang="en-US" sz="1400" b="1" dirty="0">
                  <a:solidFill>
                    <a:srgbClr val="000000"/>
                  </a:solidFill>
                  <a:latin typeface="Courier New" pitchFamily="49" charset="0"/>
                  <a:ea typeface="微软雅黑"/>
                  <a:cs typeface="Courier New" pitchFamily="49" charset="0"/>
                </a:endParaRPr>
              </a:p>
            </p:txBody>
          </p:sp>
        </p:grpSp>
      </p:grpSp>
      <p:grpSp>
        <p:nvGrpSpPr>
          <p:cNvPr id="114" name="组合 113">
            <a:extLst>
              <a:ext uri="{FF2B5EF4-FFF2-40B4-BE49-F238E27FC236}">
                <a16:creationId xmlns:a16="http://schemas.microsoft.com/office/drawing/2014/main" id="{A88C3315-89E3-FB15-9A8E-AC306F9EB555}"/>
              </a:ext>
            </a:extLst>
          </p:cNvPr>
          <p:cNvGrpSpPr/>
          <p:nvPr/>
        </p:nvGrpSpPr>
        <p:grpSpPr>
          <a:xfrm>
            <a:off x="8275560" y="3973083"/>
            <a:ext cx="2647750" cy="653431"/>
            <a:chOff x="4437631" y="3981366"/>
            <a:chExt cx="2647750" cy="653431"/>
          </a:xfrm>
        </p:grpSpPr>
        <p:grpSp>
          <p:nvGrpSpPr>
            <p:cNvPr id="115" name="组合 114">
              <a:extLst>
                <a:ext uri="{FF2B5EF4-FFF2-40B4-BE49-F238E27FC236}">
                  <a16:creationId xmlns:a16="http://schemas.microsoft.com/office/drawing/2014/main" id="{8A5CD970-35AB-D537-B092-5D0E507EB7A5}"/>
                </a:ext>
              </a:extLst>
            </p:cNvPr>
            <p:cNvGrpSpPr/>
            <p:nvPr/>
          </p:nvGrpSpPr>
          <p:grpSpPr>
            <a:xfrm>
              <a:off x="4437631" y="3981366"/>
              <a:ext cx="2647750" cy="307777"/>
              <a:chOff x="4437631" y="3981366"/>
              <a:chExt cx="2647750" cy="307777"/>
            </a:xfrm>
          </p:grpSpPr>
          <p:sp>
            <p:nvSpPr>
              <p:cNvPr id="119" name="Rectangle 12">
                <a:extLst>
                  <a:ext uri="{FF2B5EF4-FFF2-40B4-BE49-F238E27FC236}">
                    <a16:creationId xmlns:a16="http://schemas.microsoft.com/office/drawing/2014/main" id="{06B2B4EE-B8DF-8A31-545B-B0CDF8287533}"/>
                  </a:ext>
                </a:extLst>
              </p:cNvPr>
              <p:cNvSpPr/>
              <p:nvPr/>
            </p:nvSpPr>
            <p:spPr bwMode="auto">
              <a:xfrm>
                <a:off x="4437631" y="4019824"/>
                <a:ext cx="2647750" cy="259114"/>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0" name="TextBox 60">
                <a:extLst>
                  <a:ext uri="{FF2B5EF4-FFF2-40B4-BE49-F238E27FC236}">
                    <a16:creationId xmlns:a16="http://schemas.microsoft.com/office/drawing/2014/main" id="{F8D7BE02-099D-1F76-B8C4-0D189D17A614}"/>
                  </a:ext>
                </a:extLst>
              </p:cNvPr>
              <p:cNvSpPr txBox="1"/>
              <p:nvPr/>
            </p:nvSpPr>
            <p:spPr>
              <a:xfrm>
                <a:off x="5543316" y="3981366"/>
                <a:ext cx="399468" cy="307777"/>
              </a:xfrm>
              <a:prstGeom prst="rect">
                <a:avLst/>
              </a:prstGeom>
              <a:noFill/>
            </p:spPr>
            <p:txBody>
              <a:bodyPr wrap="none" rtlCol="0">
                <a:spAutoFit/>
              </a:bodyPr>
              <a:lstStyle/>
              <a:p>
                <a:pPr eaLnBrk="0" fontAlgn="base" hangingPunct="0">
                  <a:spcBef>
                    <a:spcPct val="0"/>
                  </a:spcBef>
                  <a:spcAft>
                    <a:spcPct val="0"/>
                  </a:spcAft>
                </a:pPr>
                <a:r>
                  <a:rPr lang="en-US" altLang="zh-CN" sz="1400" b="1" dirty="0" err="1">
                    <a:solidFill>
                      <a:srgbClr val="000000"/>
                    </a:solidFill>
                    <a:latin typeface="Courier New" pitchFamily="49" charset="0"/>
                    <a:ea typeface="微软雅黑"/>
                    <a:cs typeface="Courier New" pitchFamily="49" charset="0"/>
                  </a:rPr>
                  <a:t>ip</a:t>
                </a:r>
                <a:endParaRPr lang="en-US" sz="1400" b="1" dirty="0">
                  <a:solidFill>
                    <a:srgbClr val="000000"/>
                  </a:solidFill>
                  <a:latin typeface="Courier New" pitchFamily="49" charset="0"/>
                  <a:ea typeface="微软雅黑"/>
                  <a:cs typeface="Courier New" pitchFamily="49" charset="0"/>
                </a:endParaRPr>
              </a:p>
            </p:txBody>
          </p:sp>
        </p:grpSp>
        <p:grpSp>
          <p:nvGrpSpPr>
            <p:cNvPr id="116" name="组合 115">
              <a:extLst>
                <a:ext uri="{FF2B5EF4-FFF2-40B4-BE49-F238E27FC236}">
                  <a16:creationId xmlns:a16="http://schemas.microsoft.com/office/drawing/2014/main" id="{625B176B-7452-9073-D15C-FF7E36E6CC36}"/>
                </a:ext>
              </a:extLst>
            </p:cNvPr>
            <p:cNvGrpSpPr/>
            <p:nvPr/>
          </p:nvGrpSpPr>
          <p:grpSpPr>
            <a:xfrm>
              <a:off x="4437631" y="4327020"/>
              <a:ext cx="2647750" cy="307777"/>
              <a:chOff x="4437631" y="4327020"/>
              <a:chExt cx="2647750" cy="307777"/>
            </a:xfrm>
          </p:grpSpPr>
          <p:sp>
            <p:nvSpPr>
              <p:cNvPr id="117" name="Rectangle 12">
                <a:extLst>
                  <a:ext uri="{FF2B5EF4-FFF2-40B4-BE49-F238E27FC236}">
                    <a16:creationId xmlns:a16="http://schemas.microsoft.com/office/drawing/2014/main" id="{5F3CDA33-542C-EAB2-6013-1C39A52CB43E}"/>
                  </a:ext>
                </a:extLst>
              </p:cNvPr>
              <p:cNvSpPr/>
              <p:nvPr/>
            </p:nvSpPr>
            <p:spPr bwMode="auto">
              <a:xfrm>
                <a:off x="4437631" y="4353097"/>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18" name="TextBox 60">
                <a:extLst>
                  <a:ext uri="{FF2B5EF4-FFF2-40B4-BE49-F238E27FC236}">
                    <a16:creationId xmlns:a16="http://schemas.microsoft.com/office/drawing/2014/main" id="{C395AF39-0829-405C-AC5C-1E44A2E6F67F}"/>
                  </a:ext>
                </a:extLst>
              </p:cNvPr>
              <p:cNvSpPr txBox="1"/>
              <p:nvPr/>
            </p:nvSpPr>
            <p:spPr>
              <a:xfrm>
                <a:off x="5457332" y="4327020"/>
                <a:ext cx="721672" cy="307777"/>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flags</a:t>
                </a:r>
                <a:endParaRPr lang="en-US" sz="1400" b="1" dirty="0">
                  <a:solidFill>
                    <a:srgbClr val="000000"/>
                  </a:solidFill>
                  <a:latin typeface="Courier New" pitchFamily="49" charset="0"/>
                  <a:ea typeface="微软雅黑"/>
                  <a:cs typeface="Courier New" pitchFamily="49" charset="0"/>
                </a:endParaRPr>
              </a:p>
            </p:txBody>
          </p:sp>
        </p:grpSp>
      </p:grpSp>
      <p:grpSp>
        <p:nvGrpSpPr>
          <p:cNvPr id="121" name="组合 120">
            <a:extLst>
              <a:ext uri="{FF2B5EF4-FFF2-40B4-BE49-F238E27FC236}">
                <a16:creationId xmlns:a16="http://schemas.microsoft.com/office/drawing/2014/main" id="{BFE22A56-9670-E6CE-A223-27F6E2545542}"/>
              </a:ext>
            </a:extLst>
          </p:cNvPr>
          <p:cNvGrpSpPr/>
          <p:nvPr/>
        </p:nvGrpSpPr>
        <p:grpSpPr>
          <a:xfrm>
            <a:off x="8314851" y="4863224"/>
            <a:ext cx="2647750" cy="307777"/>
            <a:chOff x="4476922" y="4871507"/>
            <a:chExt cx="2647750" cy="307777"/>
          </a:xfrm>
        </p:grpSpPr>
        <p:sp>
          <p:nvSpPr>
            <p:cNvPr id="122" name="Rectangle 12">
              <a:extLst>
                <a:ext uri="{FF2B5EF4-FFF2-40B4-BE49-F238E27FC236}">
                  <a16:creationId xmlns:a16="http://schemas.microsoft.com/office/drawing/2014/main" id="{DD853D12-C0A0-E445-B71B-C1FB578B6486}"/>
                </a:ext>
              </a:extLst>
            </p:cNvPr>
            <p:cNvSpPr/>
            <p:nvPr/>
          </p:nvSpPr>
          <p:spPr bwMode="auto">
            <a:xfrm>
              <a:off x="4476922" y="4890023"/>
              <a:ext cx="2647750" cy="259114"/>
            </a:xfrm>
            <a:prstGeom prst="rect">
              <a:avLst/>
            </a:prstGeom>
            <a:solidFill>
              <a:srgbClr val="FFC00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3" name="TextBox 52">
              <a:extLst>
                <a:ext uri="{FF2B5EF4-FFF2-40B4-BE49-F238E27FC236}">
                  <a16:creationId xmlns:a16="http://schemas.microsoft.com/office/drawing/2014/main" id="{21E76AA2-09FD-2A45-93E0-D6D588860EBA}"/>
                </a:ext>
              </a:extLst>
            </p:cNvPr>
            <p:cNvSpPr txBox="1"/>
            <p:nvPr/>
          </p:nvSpPr>
          <p:spPr>
            <a:xfrm>
              <a:off x="5081147" y="4871507"/>
              <a:ext cx="1595309"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CS(</a:t>
              </a:r>
              <a:r>
                <a:rPr lang="zh-CN" altLang="en-US" sz="1100" b="1" dirty="0">
                  <a:solidFill>
                    <a:srgbClr val="000000"/>
                  </a:solidFill>
                  <a:latin typeface="Courier New" pitchFamily="49" charset="0"/>
                  <a:ea typeface="微软雅黑"/>
                  <a:cs typeface="Courier New" pitchFamily="49" charset="0"/>
                </a:rPr>
                <a:t>代码段</a:t>
              </a:r>
              <a:r>
                <a:rPr lang="en-US" sz="1400" b="1" dirty="0">
                  <a:solidFill>
                    <a:srgbClr val="000000"/>
                  </a:solidFill>
                  <a:latin typeface="Courier New" pitchFamily="49" charset="0"/>
                  <a:ea typeface="微软雅黑"/>
                  <a:cs typeface="Courier New" pitchFamily="49" charset="0"/>
                </a:rPr>
                <a:t>)</a:t>
              </a:r>
              <a:r>
                <a:rPr lang="en-US" sz="1100" b="1" dirty="0">
                  <a:solidFill>
                    <a:srgbClr val="000000"/>
                  </a:solidFill>
                  <a:latin typeface="Courier New" pitchFamily="49" charset="0"/>
                  <a:ea typeface="微软雅黑"/>
                  <a:cs typeface="Courier New" pitchFamily="49" charset="0"/>
                </a:rPr>
                <a:t>16</a:t>
              </a:r>
              <a:r>
                <a:rPr lang="en-US" altLang="zh-CN" sz="1100" b="1" dirty="0">
                  <a:solidFill>
                    <a:srgbClr val="000000"/>
                  </a:solidFill>
                  <a:latin typeface="Courier New" pitchFamily="49" charset="0"/>
                  <a:ea typeface="微软雅黑"/>
                  <a:cs typeface="Courier New" pitchFamily="49" charset="0"/>
                </a:rPr>
                <a:t>bits</a:t>
              </a:r>
              <a:endParaRPr lang="en-US" sz="1400" b="1" dirty="0">
                <a:solidFill>
                  <a:srgbClr val="000000"/>
                </a:solidFill>
                <a:latin typeface="Courier New" pitchFamily="49" charset="0"/>
                <a:ea typeface="微软雅黑"/>
                <a:cs typeface="Courier New" pitchFamily="49" charset="0"/>
              </a:endParaRPr>
            </a:p>
          </p:txBody>
        </p:sp>
      </p:grpSp>
      <p:grpSp>
        <p:nvGrpSpPr>
          <p:cNvPr id="124" name="组合 123">
            <a:extLst>
              <a:ext uri="{FF2B5EF4-FFF2-40B4-BE49-F238E27FC236}">
                <a16:creationId xmlns:a16="http://schemas.microsoft.com/office/drawing/2014/main" id="{79B0066D-8CE3-93AC-A3DB-490AB30F4E86}"/>
              </a:ext>
            </a:extLst>
          </p:cNvPr>
          <p:cNvGrpSpPr/>
          <p:nvPr/>
        </p:nvGrpSpPr>
        <p:grpSpPr>
          <a:xfrm>
            <a:off x="8314851" y="5129676"/>
            <a:ext cx="2647750" cy="307777"/>
            <a:chOff x="4405324" y="1330306"/>
            <a:chExt cx="2647750" cy="332214"/>
          </a:xfrm>
          <a:solidFill>
            <a:srgbClr val="FFC000"/>
          </a:solidFill>
        </p:grpSpPr>
        <p:sp>
          <p:nvSpPr>
            <p:cNvPr id="125" name="Rectangle 12">
              <a:extLst>
                <a:ext uri="{FF2B5EF4-FFF2-40B4-BE49-F238E27FC236}">
                  <a16:creationId xmlns:a16="http://schemas.microsoft.com/office/drawing/2014/main" id="{173EC9A0-8EC0-1744-6D9E-95EB26141C56}"/>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6" name="TextBox 52">
              <a:extLst>
                <a:ext uri="{FF2B5EF4-FFF2-40B4-BE49-F238E27FC236}">
                  <a16:creationId xmlns:a16="http://schemas.microsoft.com/office/drawing/2014/main" id="{841C3518-5602-51AE-9E75-AAEB4CC0B11B}"/>
                </a:ext>
              </a:extLst>
            </p:cNvPr>
            <p:cNvSpPr txBox="1"/>
            <p:nvPr/>
          </p:nvSpPr>
          <p:spPr>
            <a:xfrm>
              <a:off x="5221668" y="1330306"/>
              <a:ext cx="1037463"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S</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堆栈段</a:t>
              </a:r>
              <a:r>
                <a:rPr lang="en-US" sz="1400" b="1" dirty="0">
                  <a:solidFill>
                    <a:srgbClr val="000000"/>
                  </a:solidFill>
                  <a:latin typeface="Courier New" pitchFamily="49" charset="0"/>
                  <a:ea typeface="微软雅黑"/>
                  <a:cs typeface="Courier New" pitchFamily="49" charset="0"/>
                </a:rPr>
                <a:t>)</a:t>
              </a:r>
            </a:p>
          </p:txBody>
        </p:sp>
      </p:grpSp>
      <p:grpSp>
        <p:nvGrpSpPr>
          <p:cNvPr id="127" name="组合 126">
            <a:extLst>
              <a:ext uri="{FF2B5EF4-FFF2-40B4-BE49-F238E27FC236}">
                <a16:creationId xmlns:a16="http://schemas.microsoft.com/office/drawing/2014/main" id="{91B3837D-AE1E-D1B2-F11C-340BE1F16DA7}"/>
              </a:ext>
            </a:extLst>
          </p:cNvPr>
          <p:cNvGrpSpPr/>
          <p:nvPr/>
        </p:nvGrpSpPr>
        <p:grpSpPr>
          <a:xfrm>
            <a:off x="8314851" y="5420572"/>
            <a:ext cx="2647750" cy="307777"/>
            <a:chOff x="4405324" y="1342369"/>
            <a:chExt cx="2647750" cy="332214"/>
          </a:xfrm>
          <a:solidFill>
            <a:srgbClr val="FFC000"/>
          </a:solidFill>
        </p:grpSpPr>
        <p:sp>
          <p:nvSpPr>
            <p:cNvPr id="128" name="Rectangle 12">
              <a:extLst>
                <a:ext uri="{FF2B5EF4-FFF2-40B4-BE49-F238E27FC236}">
                  <a16:creationId xmlns:a16="http://schemas.microsoft.com/office/drawing/2014/main" id="{0D0CF647-1D7A-E7A3-7A16-BAA984B20A87}"/>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9" name="TextBox 52">
              <a:extLst>
                <a:ext uri="{FF2B5EF4-FFF2-40B4-BE49-F238E27FC236}">
                  <a16:creationId xmlns:a16="http://schemas.microsoft.com/office/drawing/2014/main" id="{3EF47C91-0F6B-B99A-E446-7A8BCAEB142B}"/>
                </a:ext>
              </a:extLst>
            </p:cNvPr>
            <p:cNvSpPr txBox="1"/>
            <p:nvPr/>
          </p:nvSpPr>
          <p:spPr>
            <a:xfrm>
              <a:off x="5226282" y="1342369"/>
              <a:ext cx="1075936"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数据段</a:t>
              </a:r>
              <a:r>
                <a:rPr lang="en-US" sz="1400" b="1" dirty="0">
                  <a:solidFill>
                    <a:srgbClr val="000000"/>
                  </a:solidFill>
                  <a:latin typeface="Courier New" pitchFamily="49" charset="0"/>
                  <a:ea typeface="微软雅黑"/>
                  <a:cs typeface="Courier New" pitchFamily="49" charset="0"/>
                </a:rPr>
                <a:t>)</a:t>
              </a:r>
            </a:p>
          </p:txBody>
        </p:sp>
      </p:grpSp>
      <p:grpSp>
        <p:nvGrpSpPr>
          <p:cNvPr id="130" name="组合 129">
            <a:extLst>
              <a:ext uri="{FF2B5EF4-FFF2-40B4-BE49-F238E27FC236}">
                <a16:creationId xmlns:a16="http://schemas.microsoft.com/office/drawing/2014/main" id="{B476AC60-AAC5-E6F1-5C1D-1A03FAF74E94}"/>
              </a:ext>
            </a:extLst>
          </p:cNvPr>
          <p:cNvGrpSpPr/>
          <p:nvPr/>
        </p:nvGrpSpPr>
        <p:grpSpPr>
          <a:xfrm>
            <a:off x="8314851" y="5696566"/>
            <a:ext cx="2647750" cy="307777"/>
            <a:chOff x="4405324" y="1338347"/>
            <a:chExt cx="2647750" cy="332214"/>
          </a:xfrm>
          <a:solidFill>
            <a:srgbClr val="FFC000"/>
          </a:solidFill>
        </p:grpSpPr>
        <p:sp>
          <p:nvSpPr>
            <p:cNvPr id="131" name="Rectangle 12">
              <a:extLst>
                <a:ext uri="{FF2B5EF4-FFF2-40B4-BE49-F238E27FC236}">
                  <a16:creationId xmlns:a16="http://schemas.microsoft.com/office/drawing/2014/main" id="{B5713EF3-EDB8-0C2D-0C0D-BC0EA9FA096D}"/>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32" name="TextBox 52">
              <a:extLst>
                <a:ext uri="{FF2B5EF4-FFF2-40B4-BE49-F238E27FC236}">
                  <a16:creationId xmlns:a16="http://schemas.microsoft.com/office/drawing/2014/main" id="{B670AB74-F6D4-B177-6817-A489ED83AA28}"/>
                </a:ext>
              </a:extLst>
            </p:cNvPr>
            <p:cNvSpPr txBox="1"/>
            <p:nvPr/>
          </p:nvSpPr>
          <p:spPr>
            <a:xfrm>
              <a:off x="5230896" y="1338347"/>
              <a:ext cx="1075936"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E</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附加段</a:t>
              </a:r>
              <a:r>
                <a:rPr lang="en-US" sz="1400" b="1" dirty="0">
                  <a:solidFill>
                    <a:srgbClr val="000000"/>
                  </a:solidFill>
                  <a:latin typeface="Courier New" pitchFamily="49" charset="0"/>
                  <a:ea typeface="微软雅黑"/>
                  <a:cs typeface="Courier New" pitchFamily="49" charset="0"/>
                </a:rPr>
                <a:t>)</a:t>
              </a:r>
            </a:p>
          </p:txBody>
        </p:sp>
      </p:grpSp>
      <p:grpSp>
        <p:nvGrpSpPr>
          <p:cNvPr id="133" name="组合 132">
            <a:extLst>
              <a:ext uri="{FF2B5EF4-FFF2-40B4-BE49-F238E27FC236}">
                <a16:creationId xmlns:a16="http://schemas.microsoft.com/office/drawing/2014/main" id="{3F6AD3F9-4CEC-F7D3-848B-FA510FBB23A7}"/>
              </a:ext>
            </a:extLst>
          </p:cNvPr>
          <p:cNvGrpSpPr/>
          <p:nvPr/>
        </p:nvGrpSpPr>
        <p:grpSpPr>
          <a:xfrm>
            <a:off x="8314851" y="5972561"/>
            <a:ext cx="2647750" cy="307777"/>
            <a:chOff x="4405324" y="1334326"/>
            <a:chExt cx="2647750" cy="332214"/>
          </a:xfrm>
          <a:solidFill>
            <a:srgbClr val="FFC000"/>
          </a:solidFill>
        </p:grpSpPr>
        <p:sp>
          <p:nvSpPr>
            <p:cNvPr id="134" name="Rectangle 12">
              <a:extLst>
                <a:ext uri="{FF2B5EF4-FFF2-40B4-BE49-F238E27FC236}">
                  <a16:creationId xmlns:a16="http://schemas.microsoft.com/office/drawing/2014/main" id="{22EF1477-6152-376D-6387-EE06A6326194}"/>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35" name="TextBox 52">
              <a:extLst>
                <a:ext uri="{FF2B5EF4-FFF2-40B4-BE49-F238E27FC236}">
                  <a16:creationId xmlns:a16="http://schemas.microsoft.com/office/drawing/2014/main" id="{30685624-59A9-BAB4-C14A-6F185ECD388C}"/>
                </a:ext>
              </a:extLst>
            </p:cNvPr>
            <p:cNvSpPr txBox="1"/>
            <p:nvPr/>
          </p:nvSpPr>
          <p:spPr>
            <a:xfrm>
              <a:off x="5224309" y="1334326"/>
              <a:ext cx="1037463"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F</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附加段</a:t>
              </a:r>
              <a:r>
                <a:rPr lang="en-US" sz="1400" b="1" dirty="0">
                  <a:solidFill>
                    <a:srgbClr val="000000"/>
                  </a:solidFill>
                  <a:latin typeface="Courier New" pitchFamily="49" charset="0"/>
                  <a:ea typeface="微软雅黑"/>
                  <a:cs typeface="Courier New" pitchFamily="49" charset="0"/>
                </a:rPr>
                <a:t>)</a:t>
              </a:r>
            </a:p>
          </p:txBody>
        </p:sp>
      </p:grpSp>
      <p:grpSp>
        <p:nvGrpSpPr>
          <p:cNvPr id="136" name="组合 135">
            <a:extLst>
              <a:ext uri="{FF2B5EF4-FFF2-40B4-BE49-F238E27FC236}">
                <a16:creationId xmlns:a16="http://schemas.microsoft.com/office/drawing/2014/main" id="{91266493-3FF9-8E3D-77AF-51F11C82CC6F}"/>
              </a:ext>
            </a:extLst>
          </p:cNvPr>
          <p:cNvGrpSpPr/>
          <p:nvPr/>
        </p:nvGrpSpPr>
        <p:grpSpPr>
          <a:xfrm>
            <a:off x="8314851" y="6252440"/>
            <a:ext cx="2647750" cy="307777"/>
            <a:chOff x="4405324" y="1334498"/>
            <a:chExt cx="2647750" cy="332214"/>
          </a:xfrm>
          <a:solidFill>
            <a:srgbClr val="FFC000"/>
          </a:solidFill>
        </p:grpSpPr>
        <p:sp>
          <p:nvSpPr>
            <p:cNvPr id="137" name="Rectangle 12">
              <a:extLst>
                <a:ext uri="{FF2B5EF4-FFF2-40B4-BE49-F238E27FC236}">
                  <a16:creationId xmlns:a16="http://schemas.microsoft.com/office/drawing/2014/main" id="{54B4243C-C3A4-2A2D-E2B1-94B1B48FFB04}"/>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38" name="TextBox 52">
              <a:extLst>
                <a:ext uri="{FF2B5EF4-FFF2-40B4-BE49-F238E27FC236}">
                  <a16:creationId xmlns:a16="http://schemas.microsoft.com/office/drawing/2014/main" id="{809DFF4C-28A4-4468-624D-E7EF724E4F47}"/>
                </a:ext>
              </a:extLst>
            </p:cNvPr>
            <p:cNvSpPr txBox="1"/>
            <p:nvPr/>
          </p:nvSpPr>
          <p:spPr>
            <a:xfrm>
              <a:off x="5219695" y="1334498"/>
              <a:ext cx="1037463"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G</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附加段</a:t>
              </a:r>
              <a:r>
                <a:rPr lang="en-US" sz="1400" b="1" dirty="0">
                  <a:solidFill>
                    <a:srgbClr val="000000"/>
                  </a:solidFill>
                  <a:latin typeface="Courier New" pitchFamily="49" charset="0"/>
                  <a:ea typeface="微软雅黑"/>
                  <a:cs typeface="Courier New" pitchFamily="49" charset="0"/>
                </a:rPr>
                <a:t>)</a:t>
              </a:r>
            </a:p>
          </p:txBody>
        </p:sp>
      </p:grpSp>
      <p:sp>
        <p:nvSpPr>
          <p:cNvPr id="139" name="左大括号 138">
            <a:extLst>
              <a:ext uri="{FF2B5EF4-FFF2-40B4-BE49-F238E27FC236}">
                <a16:creationId xmlns:a16="http://schemas.microsoft.com/office/drawing/2014/main" id="{6D062E02-E0A5-E1C7-0C03-5534D9B1A84B}"/>
              </a:ext>
            </a:extLst>
          </p:cNvPr>
          <p:cNvSpPr/>
          <p:nvPr/>
        </p:nvSpPr>
        <p:spPr>
          <a:xfrm>
            <a:off x="3773312" y="1145949"/>
            <a:ext cx="566670" cy="2460409"/>
          </a:xfrm>
          <a:prstGeom prst="leftBrace">
            <a:avLst>
              <a:gd name="adj1" fmla="val 8333"/>
              <a:gd name="adj2" fmla="val 57852"/>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sp>
        <p:nvSpPr>
          <p:cNvPr id="140" name="左大括号 139">
            <a:extLst>
              <a:ext uri="{FF2B5EF4-FFF2-40B4-BE49-F238E27FC236}">
                <a16:creationId xmlns:a16="http://schemas.microsoft.com/office/drawing/2014/main" id="{824169ED-C192-5F06-A9D5-3FF0C77E90F5}"/>
              </a:ext>
            </a:extLst>
          </p:cNvPr>
          <p:cNvSpPr/>
          <p:nvPr/>
        </p:nvSpPr>
        <p:spPr>
          <a:xfrm>
            <a:off x="3771323" y="4008646"/>
            <a:ext cx="566670" cy="582077"/>
          </a:xfrm>
          <a:prstGeom prst="leftBrace">
            <a:avLst>
              <a:gd name="adj1" fmla="val 8333"/>
              <a:gd name="adj2" fmla="val 49002"/>
            </a:avLst>
          </a:prstGeom>
          <a:ln w="38100">
            <a:solidFill>
              <a:schemeClr val="accent1"/>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sp>
        <p:nvSpPr>
          <p:cNvPr id="141" name="左大括号 140">
            <a:extLst>
              <a:ext uri="{FF2B5EF4-FFF2-40B4-BE49-F238E27FC236}">
                <a16:creationId xmlns:a16="http://schemas.microsoft.com/office/drawing/2014/main" id="{497CD61B-E4A4-5D4A-85D7-EF7D746402AF}"/>
              </a:ext>
            </a:extLst>
          </p:cNvPr>
          <p:cNvSpPr/>
          <p:nvPr/>
        </p:nvSpPr>
        <p:spPr>
          <a:xfrm>
            <a:off x="3771323" y="4972209"/>
            <a:ext cx="566670" cy="1567244"/>
          </a:xfrm>
          <a:prstGeom prst="leftBrace">
            <a:avLst>
              <a:gd name="adj1" fmla="val 8333"/>
              <a:gd name="adj2" fmla="val 29912"/>
            </a:avLst>
          </a:prstGeom>
          <a:ln w="38100">
            <a:solidFill>
              <a:schemeClr val="accent3"/>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cxnSp>
        <p:nvCxnSpPr>
          <p:cNvPr id="143" name="直线箭头连接符 142">
            <a:extLst>
              <a:ext uri="{FF2B5EF4-FFF2-40B4-BE49-F238E27FC236}">
                <a16:creationId xmlns:a16="http://schemas.microsoft.com/office/drawing/2014/main" id="{74AA6CAC-3A43-BF49-014C-CDBDEE28B26C}"/>
              </a:ext>
            </a:extLst>
          </p:cNvPr>
          <p:cNvCxnSpPr/>
          <p:nvPr/>
        </p:nvCxnSpPr>
        <p:spPr>
          <a:xfrm flipH="1">
            <a:off x="2936383" y="2567859"/>
            <a:ext cx="834940" cy="0"/>
          </a:xfrm>
          <a:prstGeom prst="straightConnector1">
            <a:avLst/>
          </a:prstGeom>
          <a:ln w="38100">
            <a:solidFill>
              <a:schemeClr val="accent5"/>
            </a:solidFill>
            <a:tailEnd type="triangle"/>
          </a:ln>
        </p:spPr>
        <p:style>
          <a:lnRef idx="3">
            <a:schemeClr val="accent4"/>
          </a:lnRef>
          <a:fillRef idx="0">
            <a:schemeClr val="accent4"/>
          </a:fillRef>
          <a:effectRef idx="2">
            <a:schemeClr val="accent4"/>
          </a:effectRef>
          <a:fontRef idx="minor">
            <a:schemeClr val="tx1"/>
          </a:fontRef>
        </p:style>
      </p:cxnSp>
      <p:cxnSp>
        <p:nvCxnSpPr>
          <p:cNvPr id="144" name="直线箭头连接符 143">
            <a:extLst>
              <a:ext uri="{FF2B5EF4-FFF2-40B4-BE49-F238E27FC236}">
                <a16:creationId xmlns:a16="http://schemas.microsoft.com/office/drawing/2014/main" id="{E306D204-BF45-E63C-30DD-1B3E91EECBA5}"/>
              </a:ext>
            </a:extLst>
          </p:cNvPr>
          <p:cNvCxnSpPr>
            <a:cxnSpLocks/>
          </p:cNvCxnSpPr>
          <p:nvPr/>
        </p:nvCxnSpPr>
        <p:spPr>
          <a:xfrm flipH="1" flipV="1">
            <a:off x="2936383" y="3134521"/>
            <a:ext cx="685591" cy="1156740"/>
          </a:xfrm>
          <a:prstGeom prst="straightConnector1">
            <a:avLst/>
          </a:prstGeom>
          <a:ln w="38100">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147" name="直线箭头连接符 146">
            <a:extLst>
              <a:ext uri="{FF2B5EF4-FFF2-40B4-BE49-F238E27FC236}">
                <a16:creationId xmlns:a16="http://schemas.microsoft.com/office/drawing/2014/main" id="{2B27145B-1BCD-584F-41DC-2B19A6B4D067}"/>
              </a:ext>
            </a:extLst>
          </p:cNvPr>
          <p:cNvCxnSpPr>
            <a:cxnSpLocks/>
          </p:cNvCxnSpPr>
          <p:nvPr/>
        </p:nvCxnSpPr>
        <p:spPr>
          <a:xfrm flipH="1" flipV="1">
            <a:off x="2511381" y="3726905"/>
            <a:ext cx="1110593" cy="1710548"/>
          </a:xfrm>
          <a:prstGeom prst="straightConnector1">
            <a:avLst/>
          </a:prstGeom>
          <a:ln w="38100">
            <a:solidFill>
              <a:schemeClr val="accent3"/>
            </a:solidFill>
            <a:tailEnd type="triangle"/>
          </a:ln>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151049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9"/>
            <a:ext cx="8014563" cy="2073131"/>
            <a:chOff x="1887176" y="1780605"/>
            <a:chExt cx="1929582" cy="90676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56419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个通用寄存器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可以访问低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或低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x86-64</a:t>
              </a:r>
              <a:r>
                <a:rPr lang="zh-CN" altLang="en-US" sz="2800" dirty="0">
                  <a:solidFill>
                    <a:schemeClr val="tx1">
                      <a:lumMod val="85000"/>
                      <a:lumOff val="15000"/>
                    </a:schemeClr>
                  </a:solidFill>
                </a:rPr>
                <a:t>整型寄存器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26191079-FA12-7A78-221F-57F003119BEA}"/>
              </a:ext>
            </a:extLst>
          </p:cNvPr>
          <p:cNvGrpSpPr>
            <a:grpSpLocks noChangeAspect="1"/>
          </p:cNvGrpSpPr>
          <p:nvPr/>
        </p:nvGrpSpPr>
        <p:grpSpPr>
          <a:xfrm>
            <a:off x="1188831" y="4252510"/>
            <a:ext cx="2903133" cy="1800000"/>
            <a:chOff x="762000" y="1143000"/>
            <a:chExt cx="7518400" cy="4800600"/>
          </a:xfrm>
        </p:grpSpPr>
        <p:sp>
          <p:nvSpPr>
            <p:cNvPr id="4" name="Rectangle 1">
              <a:extLst>
                <a:ext uri="{FF2B5EF4-FFF2-40B4-BE49-F238E27FC236}">
                  <a16:creationId xmlns:a16="http://schemas.microsoft.com/office/drawing/2014/main" id="{DCA353BD-3D7C-8748-A78A-2286004EF90C}"/>
                </a:ext>
              </a:extLst>
            </p:cNvPr>
            <p:cNvSpPr>
              <a:spLocks/>
            </p:cNvSpPr>
            <p:nvPr/>
          </p:nvSpPr>
          <p:spPr bwMode="auto">
            <a:xfrm>
              <a:off x="762000" y="4800600"/>
              <a:ext cx="3556000" cy="533400"/>
            </a:xfrm>
            <a:prstGeom prst="rect">
              <a:avLst/>
            </a:prstGeom>
            <a:solidFill>
              <a:srgbClr val="EFBFBF"/>
            </a:solid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%rsp</a:t>
              </a:r>
            </a:p>
          </p:txBody>
        </p:sp>
        <p:sp>
          <p:nvSpPr>
            <p:cNvPr id="5" name="Rectangle 6">
              <a:extLst>
                <a:ext uri="{FF2B5EF4-FFF2-40B4-BE49-F238E27FC236}">
                  <a16:creationId xmlns:a16="http://schemas.microsoft.com/office/drawing/2014/main" id="{96CC89F0-F36D-8864-BE2E-98A92D6D7852}"/>
                </a:ext>
              </a:extLst>
            </p:cNvPr>
            <p:cNvSpPr>
              <a:spLocks/>
            </p:cNvSpPr>
            <p:nvPr/>
          </p:nvSpPr>
          <p:spPr bwMode="auto">
            <a:xfrm>
              <a:off x="2552700" y="1181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%eax</a:t>
              </a:r>
            </a:p>
          </p:txBody>
        </p:sp>
        <p:sp>
          <p:nvSpPr>
            <p:cNvPr id="6" name="Rectangle 7">
              <a:extLst>
                <a:ext uri="{FF2B5EF4-FFF2-40B4-BE49-F238E27FC236}">
                  <a16:creationId xmlns:a16="http://schemas.microsoft.com/office/drawing/2014/main" id="{E093FCC2-2D5B-1CA5-2560-1EE2887F632D}"/>
                </a:ext>
              </a:extLst>
            </p:cNvPr>
            <p:cNvSpPr>
              <a:spLocks/>
            </p:cNvSpPr>
            <p:nvPr/>
          </p:nvSpPr>
          <p:spPr bwMode="auto">
            <a:xfrm>
              <a:off x="2552700" y="17907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%ebx</a:t>
              </a:r>
            </a:p>
          </p:txBody>
        </p:sp>
        <p:sp>
          <p:nvSpPr>
            <p:cNvPr id="7" name="Rectangle 8">
              <a:extLst>
                <a:ext uri="{FF2B5EF4-FFF2-40B4-BE49-F238E27FC236}">
                  <a16:creationId xmlns:a16="http://schemas.microsoft.com/office/drawing/2014/main" id="{5975A4C2-F9F1-E2CC-1028-15EAABE1BF2C}"/>
                </a:ext>
              </a:extLst>
            </p:cNvPr>
            <p:cNvSpPr>
              <a:spLocks/>
            </p:cNvSpPr>
            <p:nvPr/>
          </p:nvSpPr>
          <p:spPr bwMode="auto">
            <a:xfrm>
              <a:off x="2552700" y="24003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%ecx</a:t>
              </a:r>
            </a:p>
          </p:txBody>
        </p:sp>
        <p:sp>
          <p:nvSpPr>
            <p:cNvPr id="8" name="Rectangle 9">
              <a:extLst>
                <a:ext uri="{FF2B5EF4-FFF2-40B4-BE49-F238E27FC236}">
                  <a16:creationId xmlns:a16="http://schemas.microsoft.com/office/drawing/2014/main" id="{913EF55C-F27B-E3E1-A002-7F1F343C22C6}"/>
                </a:ext>
              </a:extLst>
            </p:cNvPr>
            <p:cNvSpPr>
              <a:spLocks/>
            </p:cNvSpPr>
            <p:nvPr/>
          </p:nvSpPr>
          <p:spPr bwMode="auto">
            <a:xfrm>
              <a:off x="2552700" y="30099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%edx</a:t>
              </a:r>
            </a:p>
          </p:txBody>
        </p:sp>
        <p:sp>
          <p:nvSpPr>
            <p:cNvPr id="9" name="Rectangle 10">
              <a:extLst>
                <a:ext uri="{FF2B5EF4-FFF2-40B4-BE49-F238E27FC236}">
                  <a16:creationId xmlns:a16="http://schemas.microsoft.com/office/drawing/2014/main" id="{3F48FFC1-BFB2-F2D7-E04C-FE0F97ADFF23}"/>
                </a:ext>
              </a:extLst>
            </p:cNvPr>
            <p:cNvSpPr>
              <a:spLocks/>
            </p:cNvSpPr>
            <p:nvPr/>
          </p:nvSpPr>
          <p:spPr bwMode="auto">
            <a:xfrm>
              <a:off x="2552700" y="36195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%esi</a:t>
              </a:r>
            </a:p>
          </p:txBody>
        </p:sp>
        <p:sp>
          <p:nvSpPr>
            <p:cNvPr id="10" name="Rectangle 11">
              <a:extLst>
                <a:ext uri="{FF2B5EF4-FFF2-40B4-BE49-F238E27FC236}">
                  <a16:creationId xmlns:a16="http://schemas.microsoft.com/office/drawing/2014/main" id="{87C30D61-5544-387B-3D63-0D2A1CFE9AC8}"/>
                </a:ext>
              </a:extLst>
            </p:cNvPr>
            <p:cNvSpPr>
              <a:spLocks/>
            </p:cNvSpPr>
            <p:nvPr/>
          </p:nvSpPr>
          <p:spPr bwMode="auto">
            <a:xfrm>
              <a:off x="2552700" y="4229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%edi</a:t>
              </a:r>
            </a:p>
          </p:txBody>
        </p:sp>
        <p:sp>
          <p:nvSpPr>
            <p:cNvPr id="11" name="Rectangle 12">
              <a:extLst>
                <a:ext uri="{FF2B5EF4-FFF2-40B4-BE49-F238E27FC236}">
                  <a16:creationId xmlns:a16="http://schemas.microsoft.com/office/drawing/2014/main" id="{4AA24A6A-9F0F-165E-E31E-2C6C84BAA3CE}"/>
                </a:ext>
              </a:extLst>
            </p:cNvPr>
            <p:cNvSpPr>
              <a:spLocks/>
            </p:cNvSpPr>
            <p:nvPr/>
          </p:nvSpPr>
          <p:spPr bwMode="auto">
            <a:xfrm>
              <a:off x="2552700" y="4838700"/>
              <a:ext cx="1752600" cy="444500"/>
            </a:xfrm>
            <a:prstGeom prst="rect">
              <a:avLst/>
            </a:prstGeom>
            <a:solidFill>
              <a:srgbClr val="FF9999"/>
            </a:solidFill>
            <a:ln w="127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%esp</a:t>
              </a:r>
            </a:p>
          </p:txBody>
        </p:sp>
        <p:sp>
          <p:nvSpPr>
            <p:cNvPr id="12" name="Rectangle 13">
              <a:extLst>
                <a:ext uri="{FF2B5EF4-FFF2-40B4-BE49-F238E27FC236}">
                  <a16:creationId xmlns:a16="http://schemas.microsoft.com/office/drawing/2014/main" id="{3FE0A21F-A6B6-B545-8CEE-81F3D86F0983}"/>
                </a:ext>
              </a:extLst>
            </p:cNvPr>
            <p:cNvSpPr>
              <a:spLocks/>
            </p:cNvSpPr>
            <p:nvPr/>
          </p:nvSpPr>
          <p:spPr bwMode="auto">
            <a:xfrm>
              <a:off x="2552700" y="54356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%ebp</a:t>
              </a:r>
            </a:p>
          </p:txBody>
        </p:sp>
        <p:sp>
          <p:nvSpPr>
            <p:cNvPr id="13" name="Rectangle 14">
              <a:extLst>
                <a:ext uri="{FF2B5EF4-FFF2-40B4-BE49-F238E27FC236}">
                  <a16:creationId xmlns:a16="http://schemas.microsoft.com/office/drawing/2014/main" id="{9A22628F-4772-CD79-77F5-D71902EB3CE0}"/>
                </a:ext>
              </a:extLst>
            </p:cNvPr>
            <p:cNvSpPr>
              <a:spLocks/>
            </p:cNvSpPr>
            <p:nvPr/>
          </p:nvSpPr>
          <p:spPr bwMode="auto">
            <a:xfrm>
              <a:off x="6515100" y="1181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%r8d</a:t>
              </a:r>
            </a:p>
          </p:txBody>
        </p:sp>
        <p:sp>
          <p:nvSpPr>
            <p:cNvPr id="14" name="Rectangle 15">
              <a:extLst>
                <a:ext uri="{FF2B5EF4-FFF2-40B4-BE49-F238E27FC236}">
                  <a16:creationId xmlns:a16="http://schemas.microsoft.com/office/drawing/2014/main" id="{22F31FB4-CE9C-E5DC-9CDB-817BDDBE1293}"/>
                </a:ext>
              </a:extLst>
            </p:cNvPr>
            <p:cNvSpPr>
              <a:spLocks/>
            </p:cNvSpPr>
            <p:nvPr/>
          </p:nvSpPr>
          <p:spPr bwMode="auto">
            <a:xfrm>
              <a:off x="6515100" y="17907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%r9d</a:t>
              </a:r>
            </a:p>
          </p:txBody>
        </p:sp>
        <p:sp>
          <p:nvSpPr>
            <p:cNvPr id="16" name="Rectangle 16">
              <a:extLst>
                <a:ext uri="{FF2B5EF4-FFF2-40B4-BE49-F238E27FC236}">
                  <a16:creationId xmlns:a16="http://schemas.microsoft.com/office/drawing/2014/main" id="{25869DDA-9E1E-3E63-1C90-DB47FB710EBE}"/>
                </a:ext>
              </a:extLst>
            </p:cNvPr>
            <p:cNvSpPr>
              <a:spLocks/>
            </p:cNvSpPr>
            <p:nvPr/>
          </p:nvSpPr>
          <p:spPr bwMode="auto">
            <a:xfrm>
              <a:off x="6515100" y="24003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%r10d</a:t>
              </a:r>
            </a:p>
          </p:txBody>
        </p:sp>
        <p:sp>
          <p:nvSpPr>
            <p:cNvPr id="142" name="Rectangle 17">
              <a:extLst>
                <a:ext uri="{FF2B5EF4-FFF2-40B4-BE49-F238E27FC236}">
                  <a16:creationId xmlns:a16="http://schemas.microsoft.com/office/drawing/2014/main" id="{9D94295B-E614-A076-7CA6-5807D31C8BB3}"/>
                </a:ext>
              </a:extLst>
            </p:cNvPr>
            <p:cNvSpPr>
              <a:spLocks/>
            </p:cNvSpPr>
            <p:nvPr/>
          </p:nvSpPr>
          <p:spPr bwMode="auto">
            <a:xfrm>
              <a:off x="6515100" y="30099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%r11d</a:t>
              </a:r>
            </a:p>
          </p:txBody>
        </p:sp>
        <p:sp>
          <p:nvSpPr>
            <p:cNvPr id="145" name="Rectangle 18">
              <a:extLst>
                <a:ext uri="{FF2B5EF4-FFF2-40B4-BE49-F238E27FC236}">
                  <a16:creationId xmlns:a16="http://schemas.microsoft.com/office/drawing/2014/main" id="{7B068D48-02A8-5482-DB38-517FCD6D0B30}"/>
                </a:ext>
              </a:extLst>
            </p:cNvPr>
            <p:cNvSpPr>
              <a:spLocks/>
            </p:cNvSpPr>
            <p:nvPr/>
          </p:nvSpPr>
          <p:spPr bwMode="auto">
            <a:xfrm>
              <a:off x="6515100" y="36195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%r12d</a:t>
              </a:r>
            </a:p>
          </p:txBody>
        </p:sp>
        <p:sp>
          <p:nvSpPr>
            <p:cNvPr id="146" name="Rectangle 19">
              <a:extLst>
                <a:ext uri="{FF2B5EF4-FFF2-40B4-BE49-F238E27FC236}">
                  <a16:creationId xmlns:a16="http://schemas.microsoft.com/office/drawing/2014/main" id="{E5894E20-7365-FF58-A5D8-4A6AA62BBFBB}"/>
                </a:ext>
              </a:extLst>
            </p:cNvPr>
            <p:cNvSpPr>
              <a:spLocks/>
            </p:cNvSpPr>
            <p:nvPr/>
          </p:nvSpPr>
          <p:spPr bwMode="auto">
            <a:xfrm>
              <a:off x="6515100" y="4229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%r13d</a:t>
              </a:r>
            </a:p>
          </p:txBody>
        </p:sp>
        <p:sp>
          <p:nvSpPr>
            <p:cNvPr id="148" name="Rectangle 20">
              <a:extLst>
                <a:ext uri="{FF2B5EF4-FFF2-40B4-BE49-F238E27FC236}">
                  <a16:creationId xmlns:a16="http://schemas.microsoft.com/office/drawing/2014/main" id="{1F4F6AED-F51D-DC8F-B30B-413D2CA78371}"/>
                </a:ext>
              </a:extLst>
            </p:cNvPr>
            <p:cNvSpPr>
              <a:spLocks/>
            </p:cNvSpPr>
            <p:nvPr/>
          </p:nvSpPr>
          <p:spPr bwMode="auto">
            <a:xfrm>
              <a:off x="6515100" y="48387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%r14d</a:t>
              </a:r>
            </a:p>
          </p:txBody>
        </p:sp>
        <p:sp>
          <p:nvSpPr>
            <p:cNvPr id="149" name="Rectangle 21">
              <a:extLst>
                <a:ext uri="{FF2B5EF4-FFF2-40B4-BE49-F238E27FC236}">
                  <a16:creationId xmlns:a16="http://schemas.microsoft.com/office/drawing/2014/main" id="{EDDA56E2-FE90-E4EF-982A-75B9E1E1D13A}"/>
                </a:ext>
              </a:extLst>
            </p:cNvPr>
            <p:cNvSpPr>
              <a:spLocks/>
            </p:cNvSpPr>
            <p:nvPr/>
          </p:nvSpPr>
          <p:spPr bwMode="auto">
            <a:xfrm>
              <a:off x="6515100" y="54483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%r15d</a:t>
              </a:r>
            </a:p>
          </p:txBody>
        </p:sp>
        <p:sp>
          <p:nvSpPr>
            <p:cNvPr id="150" name="Rectangle 22">
              <a:extLst>
                <a:ext uri="{FF2B5EF4-FFF2-40B4-BE49-F238E27FC236}">
                  <a16:creationId xmlns:a16="http://schemas.microsoft.com/office/drawing/2014/main" id="{9719CB3C-66F5-F35D-77EB-39D0B743674E}"/>
                </a:ext>
              </a:extLst>
            </p:cNvPr>
            <p:cNvSpPr>
              <a:spLocks/>
            </p:cNvSpPr>
            <p:nvPr/>
          </p:nvSpPr>
          <p:spPr bwMode="auto">
            <a:xfrm>
              <a:off x="47244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%r8</a:t>
              </a:r>
            </a:p>
          </p:txBody>
        </p:sp>
        <p:sp>
          <p:nvSpPr>
            <p:cNvPr id="151" name="Rectangle 23">
              <a:extLst>
                <a:ext uri="{FF2B5EF4-FFF2-40B4-BE49-F238E27FC236}">
                  <a16:creationId xmlns:a16="http://schemas.microsoft.com/office/drawing/2014/main" id="{936F29BA-F72C-73F1-5EBE-8EBB19B96DD9}"/>
                </a:ext>
              </a:extLst>
            </p:cNvPr>
            <p:cNvSpPr>
              <a:spLocks/>
            </p:cNvSpPr>
            <p:nvPr/>
          </p:nvSpPr>
          <p:spPr bwMode="auto">
            <a:xfrm>
              <a:off x="47244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%r9</a:t>
              </a:r>
            </a:p>
          </p:txBody>
        </p:sp>
        <p:sp>
          <p:nvSpPr>
            <p:cNvPr id="152" name="Rectangle 24">
              <a:extLst>
                <a:ext uri="{FF2B5EF4-FFF2-40B4-BE49-F238E27FC236}">
                  <a16:creationId xmlns:a16="http://schemas.microsoft.com/office/drawing/2014/main" id="{B5578AE1-01B3-A1A3-932C-DA565BA0D9EB}"/>
                </a:ext>
              </a:extLst>
            </p:cNvPr>
            <p:cNvSpPr>
              <a:spLocks/>
            </p:cNvSpPr>
            <p:nvPr/>
          </p:nvSpPr>
          <p:spPr bwMode="auto">
            <a:xfrm>
              <a:off x="47244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%r10</a:t>
              </a:r>
            </a:p>
          </p:txBody>
        </p:sp>
        <p:sp>
          <p:nvSpPr>
            <p:cNvPr id="153" name="Rectangle 25">
              <a:extLst>
                <a:ext uri="{FF2B5EF4-FFF2-40B4-BE49-F238E27FC236}">
                  <a16:creationId xmlns:a16="http://schemas.microsoft.com/office/drawing/2014/main" id="{9DC57A8B-54F2-C9D9-99F8-ABF809576FDB}"/>
                </a:ext>
              </a:extLst>
            </p:cNvPr>
            <p:cNvSpPr>
              <a:spLocks/>
            </p:cNvSpPr>
            <p:nvPr/>
          </p:nvSpPr>
          <p:spPr bwMode="auto">
            <a:xfrm>
              <a:off x="47244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%r11</a:t>
              </a:r>
            </a:p>
          </p:txBody>
        </p:sp>
        <p:sp>
          <p:nvSpPr>
            <p:cNvPr id="154" name="Rectangle 26">
              <a:extLst>
                <a:ext uri="{FF2B5EF4-FFF2-40B4-BE49-F238E27FC236}">
                  <a16:creationId xmlns:a16="http://schemas.microsoft.com/office/drawing/2014/main" id="{8B9060B1-7D05-BC02-7B41-A03DBD30D365}"/>
                </a:ext>
              </a:extLst>
            </p:cNvPr>
            <p:cNvSpPr>
              <a:spLocks/>
            </p:cNvSpPr>
            <p:nvPr/>
          </p:nvSpPr>
          <p:spPr bwMode="auto">
            <a:xfrm>
              <a:off x="47244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%r12</a:t>
              </a:r>
            </a:p>
          </p:txBody>
        </p:sp>
        <p:sp>
          <p:nvSpPr>
            <p:cNvPr id="155" name="Rectangle 27">
              <a:extLst>
                <a:ext uri="{FF2B5EF4-FFF2-40B4-BE49-F238E27FC236}">
                  <a16:creationId xmlns:a16="http://schemas.microsoft.com/office/drawing/2014/main" id="{CD38B012-0A39-F52C-E551-7C18F846B850}"/>
                </a:ext>
              </a:extLst>
            </p:cNvPr>
            <p:cNvSpPr>
              <a:spLocks/>
            </p:cNvSpPr>
            <p:nvPr/>
          </p:nvSpPr>
          <p:spPr bwMode="auto">
            <a:xfrm>
              <a:off x="47244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%r13</a:t>
              </a:r>
            </a:p>
          </p:txBody>
        </p:sp>
        <p:sp>
          <p:nvSpPr>
            <p:cNvPr id="156" name="Rectangle 28">
              <a:extLst>
                <a:ext uri="{FF2B5EF4-FFF2-40B4-BE49-F238E27FC236}">
                  <a16:creationId xmlns:a16="http://schemas.microsoft.com/office/drawing/2014/main" id="{E073740E-9C7E-0400-1FB5-5E2574969A9E}"/>
                </a:ext>
              </a:extLst>
            </p:cNvPr>
            <p:cNvSpPr>
              <a:spLocks/>
            </p:cNvSpPr>
            <p:nvPr/>
          </p:nvSpPr>
          <p:spPr bwMode="auto">
            <a:xfrm>
              <a:off x="4724400" y="4800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%r14</a:t>
              </a:r>
            </a:p>
          </p:txBody>
        </p:sp>
        <p:sp>
          <p:nvSpPr>
            <p:cNvPr id="157" name="Rectangle 29">
              <a:extLst>
                <a:ext uri="{FF2B5EF4-FFF2-40B4-BE49-F238E27FC236}">
                  <a16:creationId xmlns:a16="http://schemas.microsoft.com/office/drawing/2014/main" id="{8956BF2C-51AE-18C1-CFDC-D62D54BF5A3D}"/>
                </a:ext>
              </a:extLst>
            </p:cNvPr>
            <p:cNvSpPr>
              <a:spLocks/>
            </p:cNvSpPr>
            <p:nvPr/>
          </p:nvSpPr>
          <p:spPr bwMode="auto">
            <a:xfrm>
              <a:off x="47244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%r15</a:t>
              </a:r>
            </a:p>
          </p:txBody>
        </p:sp>
        <p:sp>
          <p:nvSpPr>
            <p:cNvPr id="158" name="Rectangle 30">
              <a:extLst>
                <a:ext uri="{FF2B5EF4-FFF2-40B4-BE49-F238E27FC236}">
                  <a16:creationId xmlns:a16="http://schemas.microsoft.com/office/drawing/2014/main" id="{57B82B45-C8EC-4A8B-209C-0A5472455692}"/>
                </a:ext>
              </a:extLst>
            </p:cNvPr>
            <p:cNvSpPr>
              <a:spLocks/>
            </p:cNvSpPr>
            <p:nvPr/>
          </p:nvSpPr>
          <p:spPr bwMode="auto">
            <a:xfrm>
              <a:off x="7620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dirty="0">
                  <a:solidFill>
                    <a:srgbClr val="000000"/>
                  </a:solidFill>
                  <a:latin typeface="Courier New Bold" charset="0"/>
                  <a:ea typeface="微软雅黑"/>
                  <a:cs typeface="Courier New Bold" charset="0"/>
                  <a:sym typeface="Courier New Bold" charset="0"/>
                </a:rPr>
                <a:t>%</a:t>
              </a:r>
              <a:r>
                <a:rPr lang="en-US" sz="1200" b="1" dirty="0" err="1">
                  <a:solidFill>
                    <a:srgbClr val="000000"/>
                  </a:solidFill>
                  <a:latin typeface="Courier New Bold" charset="0"/>
                  <a:ea typeface="微软雅黑"/>
                  <a:cs typeface="Courier New Bold" charset="0"/>
                  <a:sym typeface="Courier New Bold" charset="0"/>
                </a:rPr>
                <a:t>rax</a:t>
              </a:r>
              <a:endParaRPr lang="en-US" sz="1200" b="1" dirty="0">
                <a:solidFill>
                  <a:srgbClr val="000000"/>
                </a:solidFill>
                <a:latin typeface="Courier New Bold" charset="0"/>
                <a:ea typeface="微软雅黑"/>
                <a:cs typeface="Courier New Bold" charset="0"/>
                <a:sym typeface="Courier New Bold" charset="0"/>
              </a:endParaRPr>
            </a:p>
          </p:txBody>
        </p:sp>
        <p:sp>
          <p:nvSpPr>
            <p:cNvPr id="159" name="Rectangle 31">
              <a:extLst>
                <a:ext uri="{FF2B5EF4-FFF2-40B4-BE49-F238E27FC236}">
                  <a16:creationId xmlns:a16="http://schemas.microsoft.com/office/drawing/2014/main" id="{9E5626AD-B7AC-7B2E-1C8E-829593AC4F0B}"/>
                </a:ext>
              </a:extLst>
            </p:cNvPr>
            <p:cNvSpPr>
              <a:spLocks/>
            </p:cNvSpPr>
            <p:nvPr/>
          </p:nvSpPr>
          <p:spPr bwMode="auto">
            <a:xfrm>
              <a:off x="7620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dirty="0">
                  <a:solidFill>
                    <a:srgbClr val="000000"/>
                  </a:solidFill>
                  <a:latin typeface="Courier New Bold" charset="0"/>
                  <a:ea typeface="微软雅黑"/>
                  <a:cs typeface="Courier New Bold" charset="0"/>
                  <a:sym typeface="Courier New Bold" charset="0"/>
                </a:rPr>
                <a:t>%</a:t>
              </a:r>
              <a:r>
                <a:rPr lang="en-US" sz="1200" b="1" dirty="0" err="1">
                  <a:solidFill>
                    <a:srgbClr val="000000"/>
                  </a:solidFill>
                  <a:latin typeface="Courier New Bold" charset="0"/>
                  <a:ea typeface="微软雅黑"/>
                  <a:cs typeface="Courier New Bold" charset="0"/>
                  <a:sym typeface="Courier New Bold" charset="0"/>
                </a:rPr>
                <a:t>rbx</a:t>
              </a:r>
              <a:endParaRPr lang="en-US" sz="1200" b="1" dirty="0">
                <a:solidFill>
                  <a:srgbClr val="000000"/>
                </a:solidFill>
                <a:latin typeface="Courier New Bold" charset="0"/>
                <a:ea typeface="微软雅黑"/>
                <a:cs typeface="Courier New Bold" charset="0"/>
                <a:sym typeface="Courier New Bold" charset="0"/>
              </a:endParaRPr>
            </a:p>
          </p:txBody>
        </p:sp>
        <p:sp>
          <p:nvSpPr>
            <p:cNvPr id="160" name="Rectangle 32">
              <a:extLst>
                <a:ext uri="{FF2B5EF4-FFF2-40B4-BE49-F238E27FC236}">
                  <a16:creationId xmlns:a16="http://schemas.microsoft.com/office/drawing/2014/main" id="{D7333C68-EF1D-EA20-1C16-A9D95C72D1A8}"/>
                </a:ext>
              </a:extLst>
            </p:cNvPr>
            <p:cNvSpPr>
              <a:spLocks/>
            </p:cNvSpPr>
            <p:nvPr/>
          </p:nvSpPr>
          <p:spPr bwMode="auto">
            <a:xfrm>
              <a:off x="7620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%rcx</a:t>
              </a:r>
            </a:p>
          </p:txBody>
        </p:sp>
        <p:sp>
          <p:nvSpPr>
            <p:cNvPr id="161" name="Rectangle 33">
              <a:extLst>
                <a:ext uri="{FF2B5EF4-FFF2-40B4-BE49-F238E27FC236}">
                  <a16:creationId xmlns:a16="http://schemas.microsoft.com/office/drawing/2014/main" id="{6CCAEAC8-B6BE-D9C4-FED0-03E38E79139C}"/>
                </a:ext>
              </a:extLst>
            </p:cNvPr>
            <p:cNvSpPr>
              <a:spLocks/>
            </p:cNvSpPr>
            <p:nvPr/>
          </p:nvSpPr>
          <p:spPr bwMode="auto">
            <a:xfrm>
              <a:off x="7620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%rdx</a:t>
              </a:r>
            </a:p>
          </p:txBody>
        </p:sp>
        <p:sp>
          <p:nvSpPr>
            <p:cNvPr id="162" name="Rectangle 34">
              <a:extLst>
                <a:ext uri="{FF2B5EF4-FFF2-40B4-BE49-F238E27FC236}">
                  <a16:creationId xmlns:a16="http://schemas.microsoft.com/office/drawing/2014/main" id="{1DA40A17-22DC-9F4B-020A-51D11EF07BAC}"/>
                </a:ext>
              </a:extLst>
            </p:cNvPr>
            <p:cNvSpPr>
              <a:spLocks/>
            </p:cNvSpPr>
            <p:nvPr/>
          </p:nvSpPr>
          <p:spPr bwMode="auto">
            <a:xfrm>
              <a:off x="7620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%rsi</a:t>
              </a:r>
            </a:p>
          </p:txBody>
        </p:sp>
        <p:sp>
          <p:nvSpPr>
            <p:cNvPr id="163" name="Rectangle 35">
              <a:extLst>
                <a:ext uri="{FF2B5EF4-FFF2-40B4-BE49-F238E27FC236}">
                  <a16:creationId xmlns:a16="http://schemas.microsoft.com/office/drawing/2014/main" id="{74996A65-D8C1-2D07-A254-2D796AFBEB56}"/>
                </a:ext>
              </a:extLst>
            </p:cNvPr>
            <p:cNvSpPr>
              <a:spLocks/>
            </p:cNvSpPr>
            <p:nvPr/>
          </p:nvSpPr>
          <p:spPr bwMode="auto">
            <a:xfrm>
              <a:off x="7620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%rdi</a:t>
              </a:r>
            </a:p>
          </p:txBody>
        </p:sp>
        <p:sp>
          <p:nvSpPr>
            <p:cNvPr id="164" name="Rectangle 36">
              <a:extLst>
                <a:ext uri="{FF2B5EF4-FFF2-40B4-BE49-F238E27FC236}">
                  <a16:creationId xmlns:a16="http://schemas.microsoft.com/office/drawing/2014/main" id="{68A4A03C-375D-62DB-F45D-19003A0B8DA6}"/>
                </a:ext>
              </a:extLst>
            </p:cNvPr>
            <p:cNvSpPr>
              <a:spLocks/>
            </p:cNvSpPr>
            <p:nvPr/>
          </p:nvSpPr>
          <p:spPr bwMode="auto">
            <a:xfrm>
              <a:off x="7620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%rbp</a:t>
              </a:r>
            </a:p>
          </p:txBody>
        </p:sp>
      </p:grpSp>
      <p:pic>
        <p:nvPicPr>
          <p:cNvPr id="165" name="图片 164">
            <a:extLst>
              <a:ext uri="{FF2B5EF4-FFF2-40B4-BE49-F238E27FC236}">
                <a16:creationId xmlns:a16="http://schemas.microsoft.com/office/drawing/2014/main" id="{90126E1E-617A-8465-3D56-FDAC9F6FB750}"/>
              </a:ext>
            </a:extLst>
          </p:cNvPr>
          <p:cNvPicPr>
            <a:picLocks noChangeAspect="1"/>
          </p:cNvPicPr>
          <p:nvPr/>
        </p:nvPicPr>
        <p:blipFill>
          <a:blip r:embed="rId5"/>
          <a:stretch>
            <a:fillRect/>
          </a:stretch>
        </p:blipFill>
        <p:spPr>
          <a:xfrm>
            <a:off x="4977746" y="1032026"/>
            <a:ext cx="6777258" cy="5642095"/>
          </a:xfrm>
          <a:prstGeom prst="rect">
            <a:avLst/>
          </a:prstGeom>
        </p:spPr>
      </p:pic>
    </p:spTree>
    <p:custDataLst>
      <p:tags r:id="rId1"/>
    </p:custDataLst>
    <p:extLst>
      <p:ext uri="{BB962C8B-B14F-4D97-AF65-F5344CB8AC3E}">
        <p14:creationId xmlns:p14="http://schemas.microsoft.com/office/powerpoint/2010/main" val="425309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9"/>
            <a:ext cx="8014563" cy="1657634"/>
            <a:chOff x="1887176" y="1780605"/>
            <a:chExt cx="1929582" cy="7250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382457"/>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个通用寄存器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可以访问低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RISC-V</a:t>
              </a:r>
              <a:r>
                <a:rPr lang="zh-CN" altLang="en-US" sz="2800" dirty="0">
                  <a:solidFill>
                    <a:schemeClr val="tx1">
                      <a:lumMod val="85000"/>
                      <a:lumOff val="15000"/>
                    </a:schemeClr>
                  </a:solidFill>
                </a:rPr>
                <a:t>整型寄存器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7" name="Picture 2" descr="Registers - RISC-V - WikiChip">
            <a:extLst>
              <a:ext uri="{FF2B5EF4-FFF2-40B4-BE49-F238E27FC236}">
                <a16:creationId xmlns:a16="http://schemas.microsoft.com/office/drawing/2014/main" id="{6DBC22E9-6EA9-16B0-CA4F-6A8743BE8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9886" y="2812670"/>
            <a:ext cx="2995719" cy="3534081"/>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2B0CD5AF-041E-83FB-B796-637EBA7835F7}"/>
              </a:ext>
            </a:extLst>
          </p:cNvPr>
          <p:cNvPicPr>
            <a:picLocks noChangeAspect="1"/>
          </p:cNvPicPr>
          <p:nvPr/>
        </p:nvPicPr>
        <p:blipFill rotWithShape="1">
          <a:blip r:embed="rId6"/>
          <a:srcRect l="896" r="1"/>
          <a:stretch/>
        </p:blipFill>
        <p:spPr>
          <a:xfrm>
            <a:off x="6787165" y="1398973"/>
            <a:ext cx="5250109" cy="4947778"/>
          </a:xfrm>
          <a:prstGeom prst="rect">
            <a:avLst/>
          </a:prstGeom>
        </p:spPr>
      </p:pic>
    </p:spTree>
    <p:custDataLst>
      <p:tags r:id="rId1"/>
    </p:custDataLst>
    <p:extLst>
      <p:ext uri="{BB962C8B-B14F-4D97-AF65-F5344CB8AC3E}">
        <p14:creationId xmlns:p14="http://schemas.microsoft.com/office/powerpoint/2010/main" val="408124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0"/>
            <a:ext cx="10325766" cy="3591112"/>
            <a:chOff x="1887176" y="1780605"/>
            <a:chExt cx="2486026" cy="157071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457406" cy="12281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字长：</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个字节（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8bits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为一个字节，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byte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通常来说，左边的字节被称为高字节</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右边的字节被称为低字节（模仿阅读习惯）</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数据的存储和排列顺序（和存储地址相关）</a:t>
              </a:r>
            </a:p>
            <a:p>
              <a:pPr marL="742950" lvl="1" indent="-285750">
                <a:lnSpc>
                  <a:spcPct val="150000"/>
                </a:lnSpc>
                <a:buFont typeface="Arial" panose="020B0604020202020204" pitchFamily="34" charset="0"/>
                <a:buChar char="•"/>
              </a:pPr>
              <a:r>
                <a:rPr lang="zh-CN" altLang="en-US" dirty="0">
                  <a:solidFill>
                    <a:srgbClr val="B88F4D"/>
                  </a:solidFill>
                  <a:latin typeface="微软雅黑" panose="020B0503020204020204" pitchFamily="34" charset="-122"/>
                  <a:ea typeface="微软雅黑" panose="020B0503020204020204" pitchFamily="34" charset="-122"/>
                </a:rPr>
                <a:t>大端，</a:t>
              </a:r>
              <a:r>
                <a:rPr lang="en-US" altLang="zh-CN" dirty="0">
                  <a:solidFill>
                    <a:srgbClr val="B88F4D"/>
                  </a:solidFill>
                  <a:latin typeface="微软雅黑" panose="020B0503020204020204" pitchFamily="34" charset="-122"/>
                  <a:ea typeface="微软雅黑" panose="020B0503020204020204" pitchFamily="34" charset="-122"/>
                </a:rPr>
                <a:t>Big Endian</a:t>
              </a:r>
              <a:r>
                <a:rPr lang="zh-CN" altLang="en-US" dirty="0">
                  <a:solidFill>
                    <a:srgbClr val="B88F4D"/>
                  </a:solidFill>
                  <a:latin typeface="微软雅黑" panose="020B0503020204020204" pitchFamily="34" charset="-122"/>
                  <a:ea typeface="微软雅黑" panose="020B0503020204020204" pitchFamily="34" charset="-122"/>
                </a:rPr>
                <a:t>，高位优先</a:t>
              </a:r>
            </a:p>
            <a:p>
              <a:pPr marL="742950" lvl="1" indent="-285750">
                <a:lnSpc>
                  <a:spcPct val="150000"/>
                </a:lnSpc>
                <a:buFont typeface="Arial" panose="020B0604020202020204" pitchFamily="34" charset="0"/>
                <a:buChar char="•"/>
              </a:pPr>
              <a:r>
                <a:rPr lang="zh-CN" altLang="en-US" dirty="0">
                  <a:solidFill>
                    <a:srgbClr val="B88F4D"/>
                  </a:solidFill>
                  <a:latin typeface="微软雅黑" panose="020B0503020204020204" pitchFamily="34" charset="-122"/>
                  <a:ea typeface="微软雅黑" panose="020B0503020204020204" pitchFamily="34" charset="-122"/>
                </a:rPr>
                <a:t>小端，</a:t>
              </a:r>
              <a:r>
                <a:rPr lang="en-US" altLang="zh-CN" dirty="0">
                  <a:solidFill>
                    <a:srgbClr val="B88F4D"/>
                  </a:solidFill>
                  <a:latin typeface="微软雅黑" panose="020B0503020204020204" pitchFamily="34" charset="-122"/>
                  <a:ea typeface="微软雅黑" panose="020B0503020204020204" pitchFamily="34" charset="-122"/>
                </a:rPr>
                <a:t>Little Endian</a:t>
              </a:r>
              <a:r>
                <a:rPr lang="zh-CN" altLang="en-US" dirty="0">
                  <a:solidFill>
                    <a:srgbClr val="B88F4D"/>
                  </a:solidFill>
                  <a:latin typeface="微软雅黑" panose="020B0503020204020204" pitchFamily="34" charset="-122"/>
                  <a:ea typeface="微软雅黑" panose="020B0503020204020204" pitchFamily="34" charset="-122"/>
                </a:rPr>
                <a:t>，低位优先</a:t>
              </a:r>
              <a:endParaRPr lang="en-US" altLang="zh-CN"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寄存器的数据存储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8325D0A8-DC42-2C52-A742-DDD42E3AA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983" y="4314825"/>
            <a:ext cx="670877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E7E0264B-28D8-7048-1CE1-1C3314B3133A}"/>
              </a:ext>
            </a:extLst>
          </p:cNvPr>
          <p:cNvSpPr txBox="1"/>
          <p:nvPr/>
        </p:nvSpPr>
        <p:spPr>
          <a:xfrm>
            <a:off x="7470736" y="3114496"/>
            <a:ext cx="4636393" cy="1200329"/>
          </a:xfrm>
          <a:prstGeom prst="rect">
            <a:avLst/>
          </a:prstGeom>
          <a:noFill/>
        </p:spPr>
        <p:txBody>
          <a:bodyPr wrap="square">
            <a:spAutoFit/>
          </a:bodyPr>
          <a:lstStyle/>
          <a:p>
            <a:r>
              <a:rPr lang="zh-CN" altLang="en-US" dirty="0"/>
              <a:t>例如，使用小端模式存储</a:t>
            </a:r>
            <a:endParaRPr lang="en-US" altLang="zh-CN" dirty="0"/>
          </a:p>
          <a:p>
            <a:r>
              <a:rPr lang="en-US" altLang="zh-CN" dirty="0"/>
              <a:t>0001 0010 0011 0100 0101 0110 0111 1000</a:t>
            </a:r>
            <a:endParaRPr lang="en-US" altLang="zh-CN" sz="1800" dirty="0"/>
          </a:p>
          <a:p>
            <a:r>
              <a:rPr lang="zh-CN" altLang="en-US" sz="1800" dirty="0"/>
              <a:t>当访问这个字时，只需使用其</a:t>
            </a:r>
            <a:r>
              <a:rPr lang="zh-CN" altLang="en-US" sz="1800" dirty="0">
                <a:solidFill>
                  <a:srgbClr val="C00000"/>
                </a:solidFill>
              </a:rPr>
              <a:t>起始地址</a:t>
            </a:r>
            <a:r>
              <a:rPr lang="en-US" altLang="zh-CN" sz="1800" dirty="0"/>
              <a:t>x4000 0000</a:t>
            </a:r>
            <a:r>
              <a:rPr lang="zh-CN" altLang="en-US" sz="1800" dirty="0"/>
              <a:t>即可</a:t>
            </a:r>
            <a:endParaRPr lang="zh-CN" altLang="en-US" dirty="0"/>
          </a:p>
        </p:txBody>
      </p:sp>
    </p:spTree>
    <p:custDataLst>
      <p:tags r:id="rId1"/>
    </p:custDataLst>
    <p:extLst>
      <p:ext uri="{BB962C8B-B14F-4D97-AF65-F5344CB8AC3E}">
        <p14:creationId xmlns:p14="http://schemas.microsoft.com/office/powerpoint/2010/main" val="111682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10325766" cy="3129446"/>
            <a:chOff x="1887176" y="1780605"/>
            <a:chExt cx="2486026"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457406" cy="102621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通用寄存器集（</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存储在每一个寄存器中的位数通常是一个字，即</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每个寄存器需要被唯一标识</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个通用寄存器，使用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位编码来识别，分别被标记为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R1……R31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注意，</a:t>
              </a:r>
              <a:r>
                <a:rPr lang="en-US" altLang="zh-CN" sz="2000" dirty="0">
                  <a:solidFill>
                    <a:srgbClr val="B88F4D"/>
                  </a:solidFill>
                  <a:latin typeface="微软雅黑" panose="020B0503020204020204" pitchFamily="34" charset="-122"/>
                  <a:ea typeface="微软雅黑" panose="020B0503020204020204" pitchFamily="34" charset="-122"/>
                </a:rPr>
                <a:t>R0</a:t>
              </a:r>
              <a:r>
                <a:rPr lang="zh-CN" altLang="en-US" sz="2000" dirty="0">
                  <a:solidFill>
                    <a:srgbClr val="B88F4D"/>
                  </a:solidFill>
                  <a:latin typeface="微软雅黑" panose="020B0503020204020204" pitchFamily="34" charset="-122"/>
                  <a:ea typeface="微软雅黑" panose="020B0503020204020204" pitchFamily="34" charset="-122"/>
                </a:rPr>
                <a:t>寄存器中的数据必须为零</a:t>
              </a:r>
              <a:endParaRPr lang="en-US" altLang="zh-CN" sz="2000"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寄存器的数据存储（以</a:t>
              </a: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55317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8014563" cy="2206116"/>
            <a:chOff x="1887176" y="1780605"/>
            <a:chExt cx="1929582" cy="9649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1372158" cy="62235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通过两组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位的读取地址，可以访问两个不同的寄存器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通过一组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位的写入地址，可以修改一个寄存器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寄存器堆</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表格 1">
            <a:extLst>
              <a:ext uri="{FF2B5EF4-FFF2-40B4-BE49-F238E27FC236}">
                <a16:creationId xmlns:a16="http://schemas.microsoft.com/office/drawing/2014/main" id="{58F52FD7-57CC-BDC7-CCC5-468F5BE9BF64}"/>
              </a:ext>
            </a:extLst>
          </p:cNvPr>
          <p:cNvGraphicFramePr>
            <a:graphicFrameLocks noGrp="1"/>
          </p:cNvGraphicFramePr>
          <p:nvPr>
            <p:extLst>
              <p:ext uri="{D42A27DB-BD31-4B8C-83A1-F6EECF244321}">
                <p14:modId xmlns:p14="http://schemas.microsoft.com/office/powerpoint/2010/main" val="488336717"/>
              </p:ext>
            </p:extLst>
          </p:nvPr>
        </p:nvGraphicFramePr>
        <p:xfrm>
          <a:off x="7710855" y="4227098"/>
          <a:ext cx="3869051" cy="2163699"/>
        </p:xfrm>
        <a:graphic>
          <a:graphicData uri="http://schemas.openxmlformats.org/drawingml/2006/table">
            <a:tbl>
              <a:tblPr>
                <a:tableStyleId>{284E427A-3D55-4303-BF80-6455036E1DE7}</a:tableStyleId>
              </a:tblPr>
              <a:tblGrid>
                <a:gridCol w="624155">
                  <a:extLst>
                    <a:ext uri="{9D8B030D-6E8A-4147-A177-3AD203B41FA5}">
                      <a16:colId xmlns:a16="http://schemas.microsoft.com/office/drawing/2014/main" val="20000"/>
                    </a:ext>
                  </a:extLst>
                </a:gridCol>
                <a:gridCol w="3244896">
                  <a:extLst>
                    <a:ext uri="{9D8B030D-6E8A-4147-A177-3AD203B41FA5}">
                      <a16:colId xmlns:a16="http://schemas.microsoft.com/office/drawing/2014/main" val="20001"/>
                    </a:ext>
                  </a:extLst>
                </a:gridCol>
              </a:tblGrid>
              <a:tr h="159985">
                <a:tc>
                  <a:txBody>
                    <a:bodyPr/>
                    <a:lstStyle/>
                    <a:p>
                      <a:pPr algn="just">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R0</a:t>
                      </a:r>
                      <a:endParaRPr lang="zh-CN" sz="1200" b="1" kern="100" dirty="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00000000000000000000000000000000</a:t>
                      </a:r>
                      <a:endParaRPr lang="zh-CN" sz="1200" b="1" kern="100" dirty="0">
                        <a:solidFill>
                          <a:schemeClr val="tx1"/>
                        </a:solidFill>
                        <a:highlight>
                          <a:srgbClr val="FFFF00"/>
                        </a:highlight>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0"/>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R1</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00000000000000000000000000000011</a:t>
                      </a:r>
                      <a:endParaRPr lang="zh-CN" sz="1200" b="1" kern="100" dirty="0">
                        <a:solidFill>
                          <a:schemeClr val="tx1"/>
                        </a:solidFill>
                        <a:highlight>
                          <a:srgbClr val="FFFF00"/>
                        </a:highlight>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1"/>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rgbClr val="C00000"/>
                          </a:solidFill>
                          <a:highlight>
                            <a:srgbClr val="FFFF00"/>
                          </a:highlight>
                          <a:latin typeface="Cambria Math" panose="02040503050406030204" pitchFamily="18" charset="0"/>
                          <a:ea typeface="Cambria Math" panose="02040503050406030204" pitchFamily="18" charset="0"/>
                        </a:rPr>
                        <a:t>00000000000000000000000000000011</a:t>
                      </a:r>
                      <a:endParaRPr lang="zh-CN" sz="1200" b="1" kern="100" dirty="0">
                        <a:solidFill>
                          <a:srgbClr val="C00000"/>
                        </a:solidFill>
                        <a:highlight>
                          <a:srgbClr val="FFFF00"/>
                        </a:highlight>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2"/>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00000000000000000000000000000111</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3"/>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R4</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11111111111111111111111111111110</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4"/>
                  </a:ext>
                </a:extLst>
              </a:tr>
              <a:tr h="159985">
                <a:tc>
                  <a:txBody>
                    <a:bodyPr/>
                    <a:lstStyle/>
                    <a:p>
                      <a:pPr algn="just">
                        <a:lnSpc>
                          <a:spcPct val="150000"/>
                        </a:lnSpc>
                        <a:spcAft>
                          <a:spcPts val="0"/>
                        </a:spcAft>
                      </a:pPr>
                      <a:endParaRPr lang="en-US" sz="1200" b="1" kern="100">
                        <a:solidFill>
                          <a:schemeClr val="tx1"/>
                        </a:solidFill>
                        <a:latin typeface="Cambria Math" panose="02040503050406030204" pitchFamily="18" charset="0"/>
                        <a:ea typeface="Cambria Math" panose="02040503050406030204" pitchFamily="18" charset="0"/>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cs typeface="Times New Roman"/>
                        </a:rPr>
                        <a:t>……</a:t>
                      </a:r>
                    </a:p>
                  </a:txBody>
                  <a:tcPr marL="68580" marR="68580" marT="0" marB="0"/>
                </a:tc>
                <a:extLst>
                  <a:ext uri="{0D108BD9-81ED-4DB2-BD59-A6C34878D82A}">
                    <a16:rowId xmlns:a16="http://schemas.microsoft.com/office/drawing/2014/main" val="10005"/>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R29</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11111111111111111111111111111100</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6"/>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R30</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11111111111111111111111111111010</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7"/>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R31</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11111111111111111111111111111000</a:t>
                      </a:r>
                      <a:endParaRPr lang="zh-CN" sz="1200" b="1" kern="100" dirty="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8"/>
                  </a:ext>
                </a:extLst>
              </a:tr>
            </a:tbl>
          </a:graphicData>
        </a:graphic>
      </p:graphicFrame>
      <p:graphicFrame>
        <p:nvGraphicFramePr>
          <p:cNvPr id="4" name="表格 3">
            <a:extLst>
              <a:ext uri="{FF2B5EF4-FFF2-40B4-BE49-F238E27FC236}">
                <a16:creationId xmlns:a16="http://schemas.microsoft.com/office/drawing/2014/main" id="{D174F7CE-415F-3C35-ECCA-D5D0EA44788D}"/>
              </a:ext>
            </a:extLst>
          </p:cNvPr>
          <p:cNvGraphicFramePr>
            <a:graphicFrameLocks noGrp="1"/>
          </p:cNvGraphicFramePr>
          <p:nvPr>
            <p:extLst>
              <p:ext uri="{D42A27DB-BD31-4B8C-83A1-F6EECF244321}">
                <p14:modId xmlns:p14="http://schemas.microsoft.com/office/powerpoint/2010/main" val="1846274478"/>
              </p:ext>
            </p:extLst>
          </p:nvPr>
        </p:nvGraphicFramePr>
        <p:xfrm>
          <a:off x="7710855" y="1059575"/>
          <a:ext cx="3869051" cy="2163699"/>
        </p:xfrm>
        <a:graphic>
          <a:graphicData uri="http://schemas.openxmlformats.org/drawingml/2006/table">
            <a:tbl>
              <a:tblPr>
                <a:tableStyleId>{775DCB02-9BB8-47FD-8907-85C794F793BA}</a:tableStyleId>
              </a:tblPr>
              <a:tblGrid>
                <a:gridCol w="625915">
                  <a:extLst>
                    <a:ext uri="{9D8B030D-6E8A-4147-A177-3AD203B41FA5}">
                      <a16:colId xmlns:a16="http://schemas.microsoft.com/office/drawing/2014/main" val="20000"/>
                    </a:ext>
                  </a:extLst>
                </a:gridCol>
                <a:gridCol w="3243136">
                  <a:extLst>
                    <a:ext uri="{9D8B030D-6E8A-4147-A177-3AD203B41FA5}">
                      <a16:colId xmlns:a16="http://schemas.microsoft.com/office/drawing/2014/main" val="20001"/>
                    </a:ext>
                  </a:extLst>
                </a:gridCol>
              </a:tblGrid>
              <a:tr h="159985">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R0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00000000000000000000000000000000</a:t>
                      </a:r>
                      <a:endParaRPr lang="zh-CN" altLang="en-US" sz="1200" b="1" kern="100" dirty="0">
                        <a:solidFill>
                          <a:schemeClr val="tx1"/>
                        </a:solidFill>
                        <a:highlight>
                          <a:srgbClr val="FFFF00"/>
                        </a:highlight>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0"/>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R1</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00000000000000000000000000000011</a:t>
                      </a:r>
                      <a:endParaRPr lang="zh-CN" altLang="en-US" sz="1200" b="1" kern="100" dirty="0">
                        <a:solidFill>
                          <a:schemeClr val="tx1"/>
                        </a:solidFill>
                        <a:highlight>
                          <a:srgbClr val="FFFF00"/>
                        </a:highlight>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1"/>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00000000000000000000000000000101</a:t>
                      </a:r>
                      <a:endParaRPr lang="zh-CN" altLang="en-US" sz="1200" b="1" kern="100" dirty="0">
                        <a:solidFill>
                          <a:schemeClr val="tx1"/>
                        </a:solidFill>
                        <a:highlight>
                          <a:srgbClr val="FFFF00"/>
                        </a:highlight>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2"/>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00000000000000000000000000000111</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3"/>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R4</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11111111111111111111111111111110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4"/>
                  </a:ext>
                </a:extLst>
              </a:tr>
              <a:tr h="159985">
                <a:tc>
                  <a:txBody>
                    <a:bodyPr/>
                    <a:lstStyle/>
                    <a:p>
                      <a:pPr marL="0" algn="just" defTabSz="914400" rtl="0" eaLnBrk="1" latinLnBrk="0" hangingPunct="1">
                        <a:lnSpc>
                          <a:spcPct val="150000"/>
                        </a:lnSpc>
                        <a:spcAft>
                          <a:spcPts val="0"/>
                        </a:spcAft>
                      </a:pPr>
                      <a:endParaRPr lang="en-US" sz="1200" b="1" kern="100">
                        <a:solidFill>
                          <a:schemeClr val="tx1"/>
                        </a:solidFill>
                        <a:latin typeface="Cambria Math" panose="02040503050406030204" pitchFamily="18" charset="0"/>
                        <a:ea typeface="Cambria Math" panose="02040503050406030204" pitchFamily="18" charset="0"/>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5"/>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R29</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11111111111111111111111111111100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6"/>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R30</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11111111111111111111111111111010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7"/>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R31</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11111111111111111111111111111000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8"/>
                  </a:ext>
                </a:extLst>
              </a:tr>
            </a:tbl>
          </a:graphicData>
        </a:graphic>
      </p:graphicFrame>
      <p:sp>
        <p:nvSpPr>
          <p:cNvPr id="6" name="文本框 5">
            <a:extLst>
              <a:ext uri="{FF2B5EF4-FFF2-40B4-BE49-F238E27FC236}">
                <a16:creationId xmlns:a16="http://schemas.microsoft.com/office/drawing/2014/main" id="{48673D66-338D-48F5-AEF8-85F77702B4E8}"/>
              </a:ext>
            </a:extLst>
          </p:cNvPr>
          <p:cNvSpPr txBox="1"/>
          <p:nvPr/>
        </p:nvSpPr>
        <p:spPr>
          <a:xfrm>
            <a:off x="6877904" y="3521519"/>
            <a:ext cx="2303836" cy="584775"/>
          </a:xfrm>
          <a:prstGeom prst="rect">
            <a:avLst/>
          </a:prstGeom>
          <a:noFill/>
        </p:spPr>
        <p:txBody>
          <a:bodyPr wrap="none" rtlCol="0">
            <a:spAutoFit/>
          </a:bodyPr>
          <a:lstStyle/>
          <a:p>
            <a:r>
              <a:rPr kumimoji="1" lang="en-US" altLang="zh-CN" sz="1600" dirty="0"/>
              <a:t>ADD R2, R0, R1</a:t>
            </a:r>
          </a:p>
          <a:p>
            <a:r>
              <a:rPr kumimoji="1" lang="zh-CN" altLang="en-US" sz="1600" dirty="0"/>
              <a:t>加法指令：</a:t>
            </a:r>
            <a:r>
              <a:rPr kumimoji="1" lang="en-US" altLang="zh-CN" sz="1600" dirty="0"/>
              <a:t>R2&lt;-R0+R1</a:t>
            </a:r>
            <a:endParaRPr kumimoji="1" lang="zh-CN" altLang="en-US" sz="1600" dirty="0"/>
          </a:p>
        </p:txBody>
      </p:sp>
      <p:sp>
        <p:nvSpPr>
          <p:cNvPr id="7" name="下箭头 6">
            <a:extLst>
              <a:ext uri="{FF2B5EF4-FFF2-40B4-BE49-F238E27FC236}">
                <a16:creationId xmlns:a16="http://schemas.microsoft.com/office/drawing/2014/main" id="{E41701DD-F582-3521-B09D-2E590A4E369B}"/>
              </a:ext>
            </a:extLst>
          </p:cNvPr>
          <p:cNvSpPr/>
          <p:nvPr/>
        </p:nvSpPr>
        <p:spPr>
          <a:xfrm>
            <a:off x="9181740" y="3521519"/>
            <a:ext cx="927279" cy="57633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9ACA9C4C-0793-D537-1F44-45F609A7627A}"/>
              </a:ext>
            </a:extLst>
          </p:cNvPr>
          <p:cNvPicPr>
            <a:picLocks noChangeAspect="1"/>
          </p:cNvPicPr>
          <p:nvPr/>
        </p:nvPicPr>
        <p:blipFill>
          <a:blip r:embed="rId5"/>
          <a:stretch>
            <a:fillRect/>
          </a:stretch>
        </p:blipFill>
        <p:spPr>
          <a:xfrm>
            <a:off x="2082981" y="4036207"/>
            <a:ext cx="3613113" cy="2461876"/>
          </a:xfrm>
          <a:prstGeom prst="rect">
            <a:avLst/>
          </a:prstGeom>
        </p:spPr>
      </p:pic>
    </p:spTree>
    <p:custDataLst>
      <p:tags r:id="rId1"/>
    </p:custDataLst>
    <p:extLst>
      <p:ext uri="{BB962C8B-B14F-4D97-AF65-F5344CB8AC3E}">
        <p14:creationId xmlns:p14="http://schemas.microsoft.com/office/powerpoint/2010/main" val="89247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3129447"/>
            <a:chOff x="1887176" y="1780605"/>
            <a:chExt cx="2361998"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026212"/>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个浮点寄存器，用于单精度或双精度计算</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位编码来识别，分别被标记为</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F0</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F1……F31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每个寄存器也是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单精度数只需一个浮点寄存器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双精度数则需要两个浮点寄存器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浮点寄存器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73971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3200" dirty="0">
                <a:solidFill>
                  <a:schemeClr val="bg1"/>
                </a:solidFill>
              </a:rPr>
              <a:t>MIPS</a:t>
            </a:r>
            <a:r>
              <a:rPr lang="zh-CN" altLang="en-US" sz="3200" dirty="0">
                <a:solidFill>
                  <a:schemeClr val="bg1"/>
                </a:solidFill>
              </a:rPr>
              <a:t>指令</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76548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22225" y="1796551"/>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指令集体系概述</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4990982"/>
            <a:chOff x="1887176" y="1780605"/>
            <a:chExt cx="2361998" cy="218300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84042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加法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b="1" dirty="0">
                  <a:solidFill>
                    <a:srgbClr val="00B050"/>
                  </a:solidFill>
                  <a:latin typeface="Courier New" pitchFamily="49" charset="0"/>
                  <a:ea typeface="MS PGothic" pitchFamily="34" charset="-128"/>
                </a:rPr>
                <a:t>a</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5">
                      <a:lumMod val="75000"/>
                    </a:schemeClr>
                  </a:solidFill>
                  <a:latin typeface="Courier New" pitchFamily="49" charset="0"/>
                  <a:ea typeface="MS PGothic" pitchFamily="34" charset="-128"/>
                </a:rPr>
                <a:t>b</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4">
                      <a:lumMod val="50000"/>
                    </a:schemeClr>
                  </a:solidFill>
                  <a:latin typeface="Courier New" pitchFamily="49" charset="0"/>
                  <a:ea typeface="MS PGothic" pitchFamily="34" charset="-128"/>
                </a:rPr>
                <a:t>c</a:t>
              </a:r>
              <a:r>
                <a:rPr lang="en-US" altLang="zh-CN" sz="2000" b="1" dirty="0">
                  <a:ea typeface="MS PGothic" pitchFamily="34" charset="-128"/>
                </a:rPr>
                <a:t> 		(in C)</a:t>
              </a:r>
            </a:p>
            <a:p>
              <a:pPr lvl="1" eaLnBrk="1" hangingPunct="1">
                <a:lnSpc>
                  <a:spcPct val="150000"/>
                </a:lnSpc>
              </a:pPr>
              <a:r>
                <a:rPr lang="en-US" altLang="zh-CN" sz="2000" b="1" dirty="0">
                  <a:solidFill>
                    <a:srgbClr val="800080"/>
                  </a:solidFill>
                  <a:latin typeface="Courier New" pitchFamily="49" charset="0"/>
                  <a:ea typeface="MS PGothic" pitchFamily="34" charset="-128"/>
                </a:rPr>
                <a:t>add </a:t>
              </a:r>
              <a:r>
                <a:rPr lang="en-US" altLang="zh-CN" sz="2000" b="1" dirty="0">
                  <a:solidFill>
                    <a:srgbClr val="00B050"/>
                  </a:solidFill>
                  <a:latin typeface="Courier New" pitchFamily="49" charset="0"/>
                  <a:ea typeface="MS PGothic" pitchFamily="34" charset="-128"/>
                </a:rPr>
                <a:t>$s0</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$s1</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$s2	</a:t>
              </a:r>
              <a:r>
                <a:rPr lang="en-US" altLang="zh-CN" sz="2000" b="1" dirty="0">
                  <a:ea typeface="MS PGothic" pitchFamily="34" charset="-128"/>
                </a:rPr>
                <a:t>(in MIPS)</a:t>
              </a:r>
            </a:p>
            <a:p>
              <a:pPr lvl="1">
                <a:lnSpc>
                  <a:spcPct val="150000"/>
                </a:lnSpc>
              </a:pPr>
              <a:r>
                <a:rPr lang="en-US" altLang="zh-CN" sz="2000" b="1" dirty="0">
                  <a:solidFill>
                    <a:srgbClr val="00B050"/>
                  </a:solidFill>
                  <a:latin typeface="Courier New" pitchFamily="49" charset="0"/>
                  <a:ea typeface="MS PGothic" pitchFamily="34" charset="-128"/>
                </a:rPr>
                <a:t>a</a:t>
              </a:r>
              <a:r>
                <a:rPr lang="en-US" altLang="zh-CN" sz="2000" dirty="0"/>
                <a:t>, </a:t>
              </a:r>
              <a:r>
                <a:rPr lang="en-US" altLang="zh-CN" sz="2000" b="1" dirty="0">
                  <a:solidFill>
                    <a:schemeClr val="accent5">
                      <a:lumMod val="75000"/>
                    </a:schemeClr>
                  </a:solidFill>
                  <a:latin typeface="Courier New" pitchFamily="49" charset="0"/>
                  <a:ea typeface="MS PGothic" pitchFamily="34" charset="-128"/>
                </a:rPr>
                <a:t>b</a:t>
              </a:r>
              <a:r>
                <a:rPr lang="en-US" altLang="zh-CN" sz="2000" dirty="0"/>
                <a:t>, </a:t>
              </a:r>
              <a:r>
                <a:rPr lang="en-US" altLang="zh-CN" sz="2000" b="1" dirty="0">
                  <a:solidFill>
                    <a:schemeClr val="accent4">
                      <a:lumMod val="50000"/>
                    </a:schemeClr>
                  </a:solidFill>
                  <a:latin typeface="Courier New" pitchFamily="49" charset="0"/>
                  <a:ea typeface="MS PGothic" pitchFamily="34" charset="-128"/>
                </a:rPr>
                <a:t>c</a:t>
              </a:r>
              <a:r>
                <a:rPr lang="zh-CN" altLang="en-US" sz="2000" dirty="0"/>
                <a:t>编译后对应寄存器</a:t>
              </a:r>
              <a:r>
                <a:rPr lang="en-US" altLang="zh-CN" sz="2000" dirty="0"/>
                <a:t> </a:t>
              </a:r>
              <a:r>
                <a:rPr lang="en-US" altLang="zh-CN" sz="2000" b="1" dirty="0">
                  <a:solidFill>
                    <a:srgbClr val="00B050"/>
                  </a:solidFill>
                  <a:latin typeface="Courier New" pitchFamily="49" charset="0"/>
                  <a:ea typeface="MS PGothic" pitchFamily="34" charset="-128"/>
                </a:rPr>
                <a:t>$s0</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$s1</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$s2</a:t>
              </a:r>
              <a:endParaRPr lang="en-US" altLang="zh-CN" sz="2000" b="1" dirty="0">
                <a:solidFill>
                  <a:srgbClr val="800080"/>
                </a:solidFill>
                <a:latin typeface="Courier New" pitchFamily="49" charset="0"/>
                <a:ea typeface="MS PGothic" pitchFamily="34" charset="-128"/>
              </a:endParaRP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减法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b="1" dirty="0">
                  <a:solidFill>
                    <a:srgbClr val="00B050"/>
                  </a:solidFill>
                  <a:latin typeface="Courier New" pitchFamily="49" charset="0"/>
                  <a:ea typeface="MS PGothic" pitchFamily="34" charset="-128"/>
                </a:rPr>
                <a:t>d</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5">
                      <a:lumMod val="75000"/>
                    </a:schemeClr>
                  </a:solidFill>
                  <a:latin typeface="Courier New" pitchFamily="49" charset="0"/>
                  <a:ea typeface="MS PGothic" pitchFamily="34" charset="-128"/>
                </a:rPr>
                <a:t>e</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4">
                      <a:lumMod val="50000"/>
                    </a:schemeClr>
                  </a:solidFill>
                  <a:latin typeface="Courier New" pitchFamily="49" charset="0"/>
                  <a:ea typeface="MS PGothic" pitchFamily="34" charset="-128"/>
                </a:rPr>
                <a:t>f		</a:t>
              </a:r>
              <a:r>
                <a:rPr lang="en-US" altLang="zh-CN" sz="2000" b="1" dirty="0">
                  <a:ea typeface="MS PGothic" pitchFamily="34" charset="-128"/>
                </a:rPr>
                <a:t>(in C)</a:t>
              </a:r>
            </a:p>
            <a:p>
              <a:pPr lvl="1" eaLnBrk="1" hangingPunct="1">
                <a:lnSpc>
                  <a:spcPct val="150000"/>
                </a:lnSpc>
              </a:pPr>
              <a:r>
                <a:rPr lang="en-US" altLang="zh-CN" sz="2000" b="1" dirty="0">
                  <a:solidFill>
                    <a:srgbClr val="800080"/>
                  </a:solidFill>
                  <a:latin typeface="Courier New" pitchFamily="49" charset="0"/>
                  <a:ea typeface="MS PGothic" pitchFamily="34" charset="-128"/>
                </a:rPr>
                <a:t>sub </a:t>
              </a:r>
              <a:r>
                <a:rPr lang="en-US" altLang="zh-CN" sz="2000" b="1" dirty="0">
                  <a:solidFill>
                    <a:srgbClr val="00B050"/>
                  </a:solidFill>
                  <a:latin typeface="Courier New" pitchFamily="49" charset="0"/>
                  <a:ea typeface="MS PGothic" pitchFamily="34" charset="-128"/>
                </a:rPr>
                <a:t>$s3</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$s4</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$s5</a:t>
              </a:r>
              <a:r>
                <a:rPr lang="en-US" altLang="zh-CN" sz="2000" b="1" dirty="0">
                  <a:ea typeface="MS PGothic" pitchFamily="34" charset="-128"/>
                </a:rPr>
                <a:t> 	(in MIPS)</a:t>
              </a:r>
            </a:p>
            <a:p>
              <a:pPr lvl="1">
                <a:lnSpc>
                  <a:spcPct val="150000"/>
                </a:lnSpc>
              </a:pPr>
              <a:r>
                <a:rPr lang="en-US" altLang="zh-CN" sz="2000" b="1" dirty="0">
                  <a:solidFill>
                    <a:srgbClr val="00B050"/>
                  </a:solidFill>
                  <a:latin typeface="Courier New" pitchFamily="49" charset="0"/>
                  <a:ea typeface="MS PGothic" pitchFamily="34" charset="-128"/>
                </a:rPr>
                <a:t>d</a:t>
              </a:r>
              <a:r>
                <a:rPr lang="en-US" altLang="zh-CN" sz="2000" dirty="0"/>
                <a:t>, </a:t>
              </a:r>
              <a:r>
                <a:rPr lang="en-US" altLang="zh-CN" sz="2000" b="1" dirty="0">
                  <a:solidFill>
                    <a:schemeClr val="accent5">
                      <a:lumMod val="75000"/>
                    </a:schemeClr>
                  </a:solidFill>
                  <a:latin typeface="Courier New" pitchFamily="49" charset="0"/>
                  <a:ea typeface="MS PGothic" pitchFamily="34" charset="-128"/>
                </a:rPr>
                <a:t>e</a:t>
              </a:r>
              <a:r>
                <a:rPr lang="en-US" altLang="zh-CN" sz="2000" dirty="0"/>
                <a:t>, </a:t>
              </a:r>
              <a:r>
                <a:rPr lang="en-US" altLang="zh-CN" sz="2000" b="1" dirty="0">
                  <a:solidFill>
                    <a:schemeClr val="accent4">
                      <a:lumMod val="50000"/>
                    </a:schemeClr>
                  </a:solidFill>
                  <a:latin typeface="Courier New" pitchFamily="49" charset="0"/>
                  <a:ea typeface="MS PGothic" pitchFamily="34" charset="-128"/>
                </a:rPr>
                <a:t>f</a:t>
              </a:r>
              <a:r>
                <a:rPr lang="en-US" altLang="zh-CN" sz="2000" dirty="0">
                  <a:solidFill>
                    <a:schemeClr val="accent4">
                      <a:lumMod val="50000"/>
                    </a:schemeClr>
                  </a:solidFill>
                </a:rPr>
                <a:t> </a:t>
              </a:r>
              <a:r>
                <a:rPr lang="zh-CN" altLang="en-US" sz="2000" dirty="0"/>
                <a:t>编译后对应寄存器</a:t>
              </a:r>
              <a:r>
                <a:rPr lang="en-US" altLang="zh-CN" sz="2000" dirty="0"/>
                <a:t> </a:t>
              </a:r>
              <a:r>
                <a:rPr lang="en-US" altLang="zh-CN" sz="2000" b="1" dirty="0">
                  <a:solidFill>
                    <a:srgbClr val="00B050"/>
                  </a:solidFill>
                  <a:latin typeface="Courier New" pitchFamily="49" charset="0"/>
                  <a:ea typeface="MS PGothic" pitchFamily="34" charset="-128"/>
                </a:rPr>
                <a:t>$s3</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$s4</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$s5</a:t>
              </a:r>
              <a:r>
                <a:rPr lang="en-US" altLang="zh-CN" sz="2000" b="1" dirty="0">
                  <a:ea typeface="MS PGothic" pitchFamily="34" charset="-128"/>
                </a:rPr>
                <a:t> </a:t>
              </a:r>
              <a:endParaRPr lang="zh-CN" altLang="en-US" sz="2000" dirty="0"/>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加减法运算</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7079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4699107"/>
            <a:chOff x="1887176" y="1780605"/>
            <a:chExt cx="2361998" cy="205534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71276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如何编译下面的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语言表达式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algn="ctr" eaLnBrk="1" hangingPunct="1">
                <a:lnSpc>
                  <a:spcPct val="150000"/>
                </a:lnSpc>
                <a:buFont typeface="Times" pitchFamily="18" charset="0"/>
                <a:buNone/>
              </a:pPr>
              <a:r>
                <a:rPr lang="en-US" altLang="zh-CN" sz="2400" b="1" dirty="0">
                  <a:solidFill>
                    <a:srgbClr val="00B050"/>
                  </a:solidFill>
                  <a:latin typeface="Courier New" pitchFamily="49" charset="0"/>
                  <a:ea typeface="MS PGothic" pitchFamily="34" charset="-128"/>
                </a:rPr>
                <a:t>a</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a:t>
              </a:r>
              <a:r>
                <a:rPr lang="en-US" altLang="zh-CN" sz="2400" b="1" dirty="0">
                  <a:solidFill>
                    <a:schemeClr val="accent5">
                      <a:lumMod val="75000"/>
                    </a:schemeClr>
                  </a:solidFill>
                  <a:latin typeface="Courier New" pitchFamily="49" charset="0"/>
                  <a:ea typeface="MS PGothic" pitchFamily="34" charset="-128"/>
                </a:rPr>
                <a:t>b</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a:t>
              </a:r>
              <a:r>
                <a:rPr lang="en-US" altLang="zh-CN" sz="2400" b="1" dirty="0">
                  <a:solidFill>
                    <a:schemeClr val="accent4">
                      <a:lumMod val="50000"/>
                    </a:schemeClr>
                  </a:solidFill>
                  <a:latin typeface="Courier New" pitchFamily="49" charset="0"/>
                  <a:ea typeface="MS PGothic" pitchFamily="34" charset="-128"/>
                </a:rPr>
                <a:t>c</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a:t>
              </a:r>
              <a:r>
                <a:rPr lang="en-US" altLang="zh-CN" sz="2400" b="1" dirty="0">
                  <a:solidFill>
                    <a:srgbClr val="7030A0"/>
                  </a:solidFill>
                  <a:latin typeface="Courier New" pitchFamily="49" charset="0"/>
                  <a:ea typeface="MS PGothic" pitchFamily="34" charset="-128"/>
                </a:rPr>
                <a:t>d</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e;</a:t>
              </a:r>
            </a:p>
            <a:p>
              <a:pPr algn="ctr" eaLnBrk="1" hangingPunct="1">
                <a:lnSpc>
                  <a:spcPct val="150000"/>
                </a:lnSpc>
                <a:buFont typeface="Times" pitchFamily="18" charset="0"/>
                <a:buNone/>
              </a:pPr>
              <a:endParaRPr lang="en-US" altLang="zh-CN" sz="2400" b="1" dirty="0">
                <a:solidFill>
                  <a:srgbClr val="C00000"/>
                </a:solidFill>
                <a:latin typeface="Courier New" pitchFamily="49" charset="0"/>
                <a:ea typeface="MS PGothic" pitchFamily="34" charset="-128"/>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编译成多行汇编指令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eaLnBrk="1" hangingPunct="1">
                <a:lnSpc>
                  <a:spcPct val="150000"/>
                </a:lnSpc>
                <a:buFontTx/>
                <a:buNone/>
              </a:pPr>
              <a:r>
                <a:rPr lang="en-US" altLang="zh-CN" sz="2000" b="1" dirty="0">
                  <a:solidFill>
                    <a:schemeClr val="tx1"/>
                  </a:solidFill>
                  <a:latin typeface="Courier New" pitchFamily="49" charset="0"/>
                  <a:ea typeface="MS PGothic" pitchFamily="34" charset="-128"/>
                </a:rPr>
                <a:t>add $t0</a:t>
              </a:r>
              <a:r>
                <a:rPr lang="en-US" altLang="zh-CN" sz="2000" b="1" dirty="0">
                  <a:solidFill>
                    <a:srgbClr val="7030A0"/>
                  </a:solidFill>
                  <a:latin typeface="Courier New" pitchFamily="49" charset="0"/>
                  <a:ea typeface="MS PGothic" pitchFamily="34" charset="-128"/>
                </a:rPr>
                <a:t>, </a:t>
              </a:r>
              <a:r>
                <a:rPr lang="en-US" altLang="zh-CN" sz="2000" b="1" dirty="0">
                  <a:solidFill>
                    <a:srgbClr val="0070C0"/>
                  </a:solidFill>
                  <a:latin typeface="Courier New" pitchFamily="49" charset="0"/>
                  <a:ea typeface="MS PGothic" pitchFamily="34" charset="-128"/>
                </a:rPr>
                <a:t>$s1</a:t>
              </a:r>
              <a:r>
                <a:rPr lang="en-US" altLang="zh-CN" sz="2000" b="1" dirty="0">
                  <a:solidFill>
                    <a:srgbClr val="7030A0"/>
                  </a:solidFill>
                  <a:latin typeface="Courier New" pitchFamily="49" charset="0"/>
                  <a:ea typeface="MS PGothic" pitchFamily="34" charset="-128"/>
                </a:rPr>
                <a:t>, </a:t>
              </a:r>
              <a:r>
                <a:rPr lang="en-US" altLang="zh-CN" sz="2000" b="1" dirty="0">
                  <a:solidFill>
                    <a:schemeClr val="accent4">
                      <a:lumMod val="50000"/>
                    </a:schemeClr>
                  </a:solidFill>
                  <a:latin typeface="Courier New" pitchFamily="49" charset="0"/>
                  <a:ea typeface="MS PGothic" pitchFamily="34" charset="-128"/>
                </a:rPr>
                <a:t>$s2  </a:t>
              </a:r>
              <a:r>
                <a:rPr lang="en-US" altLang="zh-CN" sz="2000" b="1" i="1" dirty="0">
                  <a:solidFill>
                    <a:schemeClr val="bg2">
                      <a:lumMod val="50000"/>
                    </a:schemeClr>
                  </a:solidFill>
                  <a:latin typeface="Courier New" pitchFamily="49" charset="0"/>
                  <a:ea typeface="MS PGothic" pitchFamily="34" charset="-128"/>
                </a:rPr>
                <a:t># temp = b + c</a:t>
              </a:r>
            </a:p>
            <a:p>
              <a:pPr lvl="1" eaLnBrk="1" hangingPunct="1">
                <a:lnSpc>
                  <a:spcPct val="150000"/>
                </a:lnSpc>
                <a:buFontTx/>
                <a:buNone/>
              </a:pPr>
              <a:r>
                <a:rPr lang="en-US" altLang="zh-CN" sz="2000" b="1" dirty="0">
                  <a:solidFill>
                    <a:schemeClr val="tx1"/>
                  </a:solidFill>
                  <a:latin typeface="Courier New" pitchFamily="49" charset="0"/>
                  <a:ea typeface="MS PGothic" pitchFamily="34" charset="-128"/>
                </a:rPr>
                <a:t>add $t0, $t0, </a:t>
              </a:r>
              <a:r>
                <a:rPr lang="en-US" altLang="zh-CN" sz="2000" b="1" dirty="0">
                  <a:solidFill>
                    <a:srgbClr val="7030A0"/>
                  </a:solidFill>
                  <a:latin typeface="Courier New" pitchFamily="49" charset="0"/>
                  <a:ea typeface="MS PGothic" pitchFamily="34" charset="-128"/>
                </a:rPr>
                <a:t>$s3  </a:t>
              </a:r>
              <a:r>
                <a:rPr lang="en-US" altLang="zh-CN" sz="2000" b="1" i="1" dirty="0">
                  <a:solidFill>
                    <a:schemeClr val="bg2">
                      <a:lumMod val="50000"/>
                    </a:schemeClr>
                  </a:solidFill>
                  <a:latin typeface="Courier New" pitchFamily="49" charset="0"/>
                  <a:ea typeface="MS PGothic" pitchFamily="34" charset="-128"/>
                </a:rPr>
                <a:t># temp = temp + d</a:t>
              </a:r>
            </a:p>
            <a:p>
              <a:pPr lvl="1">
                <a:lnSpc>
                  <a:spcPct val="150000"/>
                </a:lnSpc>
                <a:buNone/>
              </a:pPr>
              <a:r>
                <a:rPr lang="en-US" altLang="zh-CN" sz="2000" b="1" dirty="0">
                  <a:solidFill>
                    <a:schemeClr val="tx1"/>
                  </a:solidFill>
                  <a:latin typeface="Courier New" pitchFamily="49" charset="0"/>
                  <a:ea typeface="MS PGothic" pitchFamily="34" charset="-128"/>
                </a:rPr>
                <a:t>sub</a:t>
              </a:r>
              <a:r>
                <a:rPr lang="en-US" altLang="zh-CN" sz="2000" b="1" dirty="0">
                  <a:solidFill>
                    <a:srgbClr val="7030A0"/>
                  </a:solidFill>
                  <a:latin typeface="Courier New" pitchFamily="49" charset="0"/>
                  <a:ea typeface="MS PGothic" pitchFamily="34" charset="-128"/>
                </a:rPr>
                <a:t> </a:t>
              </a:r>
              <a:r>
                <a:rPr lang="en-US" altLang="zh-CN" sz="2000" b="1" dirty="0">
                  <a:solidFill>
                    <a:srgbClr val="00B050"/>
                  </a:solidFill>
                  <a:latin typeface="Courier New" pitchFamily="49" charset="0"/>
                  <a:ea typeface="MS PGothic" pitchFamily="34" charset="-128"/>
                </a:rPr>
                <a:t>$s0</a:t>
              </a:r>
              <a:r>
                <a:rPr lang="en-US" altLang="zh-CN" sz="2000" b="1" dirty="0">
                  <a:solidFill>
                    <a:srgbClr val="7030A0"/>
                  </a:solidFill>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$t0</a:t>
              </a:r>
              <a:r>
                <a:rPr lang="en-US" altLang="zh-CN" sz="2000" b="1" dirty="0">
                  <a:solidFill>
                    <a:srgbClr val="7030A0"/>
                  </a:solidFill>
                  <a:latin typeface="Courier New" pitchFamily="49" charset="0"/>
                  <a:ea typeface="MS PGothic" pitchFamily="34" charset="-128"/>
                </a:rPr>
                <a:t>, </a:t>
              </a:r>
              <a:r>
                <a:rPr lang="en-US" altLang="zh-CN" sz="2000" b="1" dirty="0">
                  <a:solidFill>
                    <a:srgbClr val="C00000"/>
                  </a:solidFill>
                  <a:latin typeface="Courier New" pitchFamily="49" charset="0"/>
                  <a:ea typeface="MS PGothic" pitchFamily="34" charset="-128"/>
                </a:rPr>
                <a:t>$s4</a:t>
              </a:r>
              <a:r>
                <a:rPr lang="en-US" altLang="zh-CN" sz="2000" b="1" dirty="0">
                  <a:latin typeface="Courier New" pitchFamily="49" charset="0"/>
                  <a:ea typeface="MS PGothic" pitchFamily="34" charset="-128"/>
                </a:rPr>
                <a:t>  </a:t>
              </a:r>
              <a:r>
                <a:rPr lang="en-US" altLang="zh-CN" sz="2000" b="1" i="1" dirty="0">
                  <a:solidFill>
                    <a:schemeClr val="bg2">
                      <a:lumMod val="50000"/>
                    </a:schemeClr>
                  </a:solidFill>
                  <a:latin typeface="Courier New" pitchFamily="49" charset="0"/>
                  <a:ea typeface="MS PGothic" pitchFamily="34" charset="-128"/>
                </a:rPr>
                <a:t># a = temp - e</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简单的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语言表达式可能编译成多行汇编语句</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加减法运算</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文本框 3">
            <a:extLst>
              <a:ext uri="{FF2B5EF4-FFF2-40B4-BE49-F238E27FC236}">
                <a16:creationId xmlns:a16="http://schemas.microsoft.com/office/drawing/2014/main" id="{0B5860F8-732C-F7E0-AEA7-3D54DE59B260}"/>
              </a:ext>
            </a:extLst>
          </p:cNvPr>
          <p:cNvSpPr txBox="1"/>
          <p:nvPr/>
        </p:nvSpPr>
        <p:spPr>
          <a:xfrm>
            <a:off x="4565622" y="3556646"/>
            <a:ext cx="598807" cy="369332"/>
          </a:xfrm>
          <a:prstGeom prst="rect">
            <a:avLst/>
          </a:prstGeom>
          <a:noFill/>
        </p:spPr>
        <p:txBody>
          <a:bodyPr wrap="square">
            <a:spAutoFit/>
          </a:bodyPr>
          <a:lstStyle/>
          <a:p>
            <a:r>
              <a:rPr lang="en-US" altLang="zh-CN" sz="1800" b="1" dirty="0">
                <a:solidFill>
                  <a:srgbClr val="0070C0"/>
                </a:solidFill>
                <a:latin typeface="Courier New" pitchFamily="49" charset="0"/>
                <a:ea typeface="MS PGothic" pitchFamily="34" charset="-128"/>
              </a:rPr>
              <a:t>$s1</a:t>
            </a:r>
            <a:endParaRPr lang="zh-CN" altLang="en-US" dirty="0"/>
          </a:p>
        </p:txBody>
      </p:sp>
      <p:sp>
        <p:nvSpPr>
          <p:cNvPr id="6" name="文本框 5">
            <a:extLst>
              <a:ext uri="{FF2B5EF4-FFF2-40B4-BE49-F238E27FC236}">
                <a16:creationId xmlns:a16="http://schemas.microsoft.com/office/drawing/2014/main" id="{E5E7ADD9-15D5-B523-6B47-DC7C6F4A3994}"/>
              </a:ext>
            </a:extLst>
          </p:cNvPr>
          <p:cNvSpPr txBox="1"/>
          <p:nvPr/>
        </p:nvSpPr>
        <p:spPr>
          <a:xfrm>
            <a:off x="5280338" y="3556646"/>
            <a:ext cx="598807" cy="369332"/>
          </a:xfrm>
          <a:prstGeom prst="rect">
            <a:avLst/>
          </a:prstGeom>
          <a:noFill/>
        </p:spPr>
        <p:txBody>
          <a:bodyPr wrap="square">
            <a:spAutoFit/>
          </a:bodyPr>
          <a:lstStyle/>
          <a:p>
            <a:r>
              <a:rPr lang="en-US" altLang="zh-CN" sz="1800" b="1" dirty="0">
                <a:solidFill>
                  <a:schemeClr val="accent4">
                    <a:lumMod val="50000"/>
                  </a:schemeClr>
                </a:solidFill>
                <a:latin typeface="Courier New" pitchFamily="49" charset="0"/>
                <a:ea typeface="MS PGothic" pitchFamily="34" charset="-128"/>
              </a:rPr>
              <a:t>$s2</a:t>
            </a:r>
            <a:endParaRPr lang="zh-CN" altLang="en-US" dirty="0"/>
          </a:p>
        </p:txBody>
      </p:sp>
      <p:sp>
        <p:nvSpPr>
          <p:cNvPr id="8" name="文本框 7">
            <a:extLst>
              <a:ext uri="{FF2B5EF4-FFF2-40B4-BE49-F238E27FC236}">
                <a16:creationId xmlns:a16="http://schemas.microsoft.com/office/drawing/2014/main" id="{2ABCB809-C8E8-0246-00FD-32B527387511}"/>
              </a:ext>
            </a:extLst>
          </p:cNvPr>
          <p:cNvSpPr txBox="1"/>
          <p:nvPr/>
        </p:nvSpPr>
        <p:spPr>
          <a:xfrm>
            <a:off x="6039211" y="3558723"/>
            <a:ext cx="598807" cy="369332"/>
          </a:xfrm>
          <a:prstGeom prst="rect">
            <a:avLst/>
          </a:prstGeom>
          <a:noFill/>
        </p:spPr>
        <p:txBody>
          <a:bodyPr wrap="square">
            <a:spAutoFit/>
          </a:bodyPr>
          <a:lstStyle/>
          <a:p>
            <a:r>
              <a:rPr lang="en-US" altLang="zh-CN" sz="1800" b="1" dirty="0">
                <a:solidFill>
                  <a:srgbClr val="7030A0"/>
                </a:solidFill>
                <a:latin typeface="Courier New" pitchFamily="49" charset="0"/>
                <a:ea typeface="MS PGothic" pitchFamily="34" charset="-128"/>
              </a:rPr>
              <a:t>$s3</a:t>
            </a:r>
            <a:endParaRPr lang="zh-CN" altLang="en-US" dirty="0"/>
          </a:p>
        </p:txBody>
      </p:sp>
      <p:sp>
        <p:nvSpPr>
          <p:cNvPr id="10" name="文本框 9">
            <a:extLst>
              <a:ext uri="{FF2B5EF4-FFF2-40B4-BE49-F238E27FC236}">
                <a16:creationId xmlns:a16="http://schemas.microsoft.com/office/drawing/2014/main" id="{33940956-B4C5-8982-2D13-9DDA7AE9BA23}"/>
              </a:ext>
            </a:extLst>
          </p:cNvPr>
          <p:cNvSpPr txBox="1"/>
          <p:nvPr/>
        </p:nvSpPr>
        <p:spPr>
          <a:xfrm>
            <a:off x="6753927" y="3556646"/>
            <a:ext cx="598807" cy="369332"/>
          </a:xfrm>
          <a:prstGeom prst="rect">
            <a:avLst/>
          </a:prstGeom>
          <a:noFill/>
        </p:spPr>
        <p:txBody>
          <a:bodyPr wrap="square">
            <a:spAutoFit/>
          </a:bodyPr>
          <a:lstStyle/>
          <a:p>
            <a:r>
              <a:rPr lang="en-US" altLang="zh-CN" sz="1800" b="1" dirty="0">
                <a:solidFill>
                  <a:srgbClr val="C00000"/>
                </a:solidFill>
                <a:latin typeface="Courier New" pitchFamily="49" charset="0"/>
                <a:ea typeface="MS PGothic" pitchFamily="34" charset="-128"/>
              </a:rPr>
              <a:t>$s4</a:t>
            </a:r>
            <a:endParaRPr lang="zh-CN" altLang="en-US" dirty="0"/>
          </a:p>
        </p:txBody>
      </p:sp>
      <p:sp>
        <p:nvSpPr>
          <p:cNvPr id="12" name="文本框 11">
            <a:extLst>
              <a:ext uri="{FF2B5EF4-FFF2-40B4-BE49-F238E27FC236}">
                <a16:creationId xmlns:a16="http://schemas.microsoft.com/office/drawing/2014/main" id="{7B4177BC-627E-E18A-4026-5F67ED8571D4}"/>
              </a:ext>
            </a:extLst>
          </p:cNvPr>
          <p:cNvSpPr txBox="1"/>
          <p:nvPr/>
        </p:nvSpPr>
        <p:spPr>
          <a:xfrm>
            <a:off x="3828828" y="3556646"/>
            <a:ext cx="598807" cy="369332"/>
          </a:xfrm>
          <a:prstGeom prst="rect">
            <a:avLst/>
          </a:prstGeom>
          <a:noFill/>
        </p:spPr>
        <p:txBody>
          <a:bodyPr wrap="square">
            <a:spAutoFit/>
          </a:bodyPr>
          <a:lstStyle/>
          <a:p>
            <a:r>
              <a:rPr lang="en-US" altLang="zh-CN" sz="1800" b="1" dirty="0">
                <a:solidFill>
                  <a:srgbClr val="00B050"/>
                </a:solidFill>
                <a:latin typeface="Courier New" pitchFamily="49" charset="0"/>
                <a:ea typeface="MS PGothic" pitchFamily="34" charset="-128"/>
              </a:rPr>
              <a:t>$s0</a:t>
            </a:r>
            <a:endParaRPr lang="zh-CN" altLang="en-US" dirty="0"/>
          </a:p>
        </p:txBody>
      </p:sp>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13693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4745274"/>
            <a:chOff x="1887176" y="1780605"/>
            <a:chExt cx="2361998" cy="20755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73295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如何和常数相加？</a:t>
              </a:r>
              <a:endParaRPr lang="en-US" altLang="zh-CN" dirty="0"/>
            </a:p>
            <a:p>
              <a:pPr marL="285750" indent="-285750">
                <a:lnSpc>
                  <a:spcPct val="150000"/>
                </a:lnSpc>
                <a:buFont typeface="Wingdings" pitchFamily="2" charset="2"/>
                <a:buChar char="Ø"/>
                <a:defRPr/>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加常数指令</a:t>
              </a:r>
              <a:endPar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a:t>
              </a: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+ 4</a:t>
              </a:r>
              <a:r>
                <a:rPr lang="zh-CN" altLang="en-US" b="1" dirty="0">
                  <a:latin typeface="Courier New" pitchFamily="49" charset="0"/>
                  <a:ea typeface="MS PGothic" pitchFamily="34" charset="-128"/>
                </a:rPr>
                <a:t>；</a:t>
              </a:r>
              <a:r>
                <a:rPr lang="en-US" altLang="zh-CN" b="1" dirty="0">
                  <a:ea typeface="MS PGothic" pitchFamily="34" charset="-128"/>
                </a:rPr>
                <a:t>	</a:t>
              </a:r>
              <a:r>
                <a:rPr lang="zh-CN" altLang="en-US"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a:t>
              </a:r>
              <a:r>
                <a:rPr lang="zh-CN" altLang="en-US" b="1" i="1" dirty="0">
                  <a:solidFill>
                    <a:schemeClr val="bg2">
                      <a:lumMod val="50000"/>
                    </a:schemeClr>
                  </a:solidFill>
                  <a:latin typeface="Courier New" pitchFamily="49" charset="0"/>
                  <a:ea typeface="MS PGothic" pitchFamily="34" charset="-128"/>
                </a:rPr>
                <a:t>当</a:t>
              </a:r>
              <a:r>
                <a:rPr lang="en-US" altLang="zh-CN" b="1" i="1" dirty="0">
                  <a:solidFill>
                    <a:schemeClr val="bg2">
                      <a:lumMod val="50000"/>
                    </a:schemeClr>
                  </a:solidFill>
                  <a:latin typeface="Courier New" pitchFamily="49" charset="0"/>
                  <a:ea typeface="MS PGothic" pitchFamily="34" charset="-128"/>
                </a:rPr>
                <a:t>4</a:t>
              </a:r>
              <a:r>
                <a:rPr lang="zh-CN" altLang="en-US" b="1" i="1" dirty="0">
                  <a:solidFill>
                    <a:schemeClr val="bg2">
                      <a:lumMod val="50000"/>
                    </a:schemeClr>
                  </a:solidFill>
                  <a:latin typeface="Courier New" pitchFamily="49" charset="0"/>
                  <a:ea typeface="MS PGothic" pitchFamily="34" charset="-128"/>
                </a:rPr>
                <a:t>在内存中 </a:t>
              </a:r>
              <a:r>
                <a:rPr lang="en-US" altLang="zh-CN" b="1" i="1" dirty="0">
                  <a:solidFill>
                    <a:schemeClr val="bg2">
                      <a:lumMod val="50000"/>
                    </a:schemeClr>
                  </a:solidFill>
                  <a:latin typeface="Courier New" pitchFamily="49" charset="0"/>
                  <a:ea typeface="MS PGothic" pitchFamily="34" charset="-128"/>
                </a:rPr>
                <a:t>		</a:t>
              </a:r>
              <a:r>
                <a:rPr lang="en-US" altLang="zh-CN" dirty="0">
                  <a:ea typeface="MS PGothic" pitchFamily="34" charset="-128"/>
                </a:rPr>
                <a:t>(in C)</a:t>
              </a:r>
            </a:p>
            <a:p>
              <a:pPr lvl="1">
                <a:lnSpc>
                  <a:spcPct val="150000"/>
                </a:lnSpc>
              </a:pPr>
              <a:r>
                <a:rPr lang="en-US" altLang="zh-CN" b="1" dirty="0" err="1">
                  <a:solidFill>
                    <a:schemeClr val="tx1"/>
                  </a:solidFill>
                  <a:latin typeface="Courier New" pitchFamily="49" charset="0"/>
                  <a:ea typeface="MS PGothic" pitchFamily="34" charset="-128"/>
                </a:rPr>
                <a:t>lw</a:t>
              </a:r>
              <a:r>
                <a:rPr lang="en-US" altLang="zh-CN" b="1" dirty="0">
                  <a:solidFill>
                    <a:srgbClr val="800080"/>
                  </a:solidFill>
                  <a:latin typeface="Courier New" pitchFamily="49" charset="0"/>
                  <a:ea typeface="MS PGothic" pitchFamily="34" charset="-128"/>
                </a:rPr>
                <a:t> $t0, </a:t>
              </a:r>
              <a:r>
                <a:rPr lang="en-US" altLang="zh-CN" b="1" dirty="0">
                  <a:latin typeface="Courier New" pitchFamily="49" charset="0"/>
                  <a:ea typeface="MS PGothic" pitchFamily="34" charset="-128"/>
                </a:rPr>
                <a:t>0($s3)</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a:t>
              </a:r>
              <a:r>
                <a:rPr lang="en-US" altLang="zh-CN" i="1" dirty="0">
                  <a:solidFill>
                    <a:schemeClr val="bg2">
                      <a:lumMod val="50000"/>
                    </a:schemeClr>
                  </a:solidFill>
                  <a:latin typeface="Courier New" pitchFamily="49" charset="0"/>
                  <a:ea typeface="MS PGothic" pitchFamily="34" charset="-128"/>
                </a:rPr>
                <a:t> </a:t>
              </a:r>
              <a:r>
                <a:rPr lang="en-US" altLang="zh-CN" b="1" i="1" dirty="0">
                  <a:solidFill>
                    <a:schemeClr val="bg2">
                      <a:lumMod val="50000"/>
                    </a:schemeClr>
                  </a:solidFill>
                  <a:latin typeface="Courier New" pitchFamily="49" charset="0"/>
                  <a:ea typeface="MS PGothic" pitchFamily="34" charset="-128"/>
                </a:rPr>
                <a:t>$t0=4  $s3=Address(4) </a:t>
              </a:r>
              <a:endParaRPr lang="en-US" altLang="zh-CN" dirty="0">
                <a:solidFill>
                  <a:schemeClr val="bg2">
                    <a:lumMod val="50000"/>
                  </a:schemeClr>
                </a:solidFill>
                <a:ea typeface="MS PGothic" pitchFamily="34" charset="-128"/>
              </a:endParaRPr>
            </a:p>
            <a:p>
              <a:pPr lvl="1">
                <a:lnSpc>
                  <a:spcPct val="150000"/>
                </a:lnSpc>
              </a:pPr>
              <a:r>
                <a:rPr lang="en-US" altLang="zh-CN" b="1" dirty="0">
                  <a:solidFill>
                    <a:schemeClr val="tx1"/>
                  </a:solidFill>
                  <a:latin typeface="Courier New" pitchFamily="49" charset="0"/>
                  <a:ea typeface="MS PGothic" pitchFamily="34" charset="-128"/>
                </a:rPr>
                <a:t>add</a:t>
              </a:r>
              <a:r>
                <a:rPr lang="en-US" altLang="zh-CN" b="1" dirty="0">
                  <a:solidFill>
                    <a:srgbClr val="800080"/>
                  </a:solidFill>
                  <a:latin typeface="Courier New" pitchFamily="49" charset="0"/>
                  <a:ea typeface="MS PGothic" pitchFamily="34" charset="-128"/>
                </a:rPr>
                <a:t> </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,$t0  </a:t>
              </a:r>
              <a:r>
                <a:rPr lang="en-US" altLang="zh-CN" b="1" i="1" dirty="0">
                  <a:solidFill>
                    <a:schemeClr val="bg2">
                      <a:lumMod val="50000"/>
                    </a:schemeClr>
                  </a:solidFill>
                  <a:latin typeface="Courier New" pitchFamily="49" charset="0"/>
                  <a:ea typeface="MS PGothic" pitchFamily="34" charset="-128"/>
                </a:rPr>
                <a:t># g=g+4	</a:t>
              </a:r>
              <a:r>
                <a:rPr lang="en-US" altLang="zh-CN" dirty="0">
                  <a:ea typeface="MS PGothic" pitchFamily="34" charset="-128"/>
                </a:rPr>
                <a:t> (in MIPS)</a:t>
              </a:r>
              <a:endParaRPr lang="en-US" altLang="zh-CN" b="1" i="1" dirty="0">
                <a:solidFill>
                  <a:schemeClr val="bg2">
                    <a:lumMod val="50000"/>
                  </a:schemeClr>
                </a:solidFill>
                <a:latin typeface="Courier New" pitchFamily="49" charset="0"/>
                <a:ea typeface="MS PGothic" pitchFamily="34" charset="-128"/>
              </a:endParaRPr>
            </a:p>
            <a:p>
              <a:pPr marL="285750" indent="-285750">
                <a:lnSpc>
                  <a:spcPct val="150000"/>
                </a:lnSpc>
                <a:buFont typeface="Wingdings" pitchFamily="2" charset="2"/>
                <a:buChar char="Ø"/>
                <a:defRPr/>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加立即数指令</a:t>
              </a:r>
              <a:endPar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a:t>
              </a: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+ 4</a:t>
              </a:r>
              <a:r>
                <a:rPr lang="zh-CN" altLang="en-US" b="1" dirty="0">
                  <a:latin typeface="Courier New" pitchFamily="49" charset="0"/>
                  <a:ea typeface="MS PGothic" pitchFamily="34" charset="-128"/>
                </a:rPr>
                <a:t>；</a:t>
              </a:r>
              <a:r>
                <a:rPr lang="en-US" altLang="zh-CN" b="1" dirty="0">
                  <a:ea typeface="MS PGothic" pitchFamily="34" charset="-128"/>
                </a:rPr>
                <a:t>	</a:t>
              </a:r>
              <a:r>
                <a:rPr lang="zh-CN" altLang="en-US"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a:t>
              </a:r>
              <a:r>
                <a:rPr lang="zh-CN" altLang="en-US" b="1" i="1" dirty="0">
                  <a:solidFill>
                    <a:schemeClr val="bg2">
                      <a:lumMod val="50000"/>
                    </a:schemeClr>
                  </a:solidFill>
                  <a:latin typeface="Courier New" pitchFamily="49" charset="0"/>
                  <a:ea typeface="MS PGothic" pitchFamily="34" charset="-128"/>
                </a:rPr>
                <a:t>当</a:t>
              </a:r>
              <a:r>
                <a:rPr lang="en-US" altLang="zh-CN" b="1" i="1" dirty="0">
                  <a:solidFill>
                    <a:schemeClr val="bg2">
                      <a:lumMod val="50000"/>
                    </a:schemeClr>
                  </a:solidFill>
                  <a:latin typeface="Courier New" pitchFamily="49" charset="0"/>
                  <a:ea typeface="MS PGothic" pitchFamily="34" charset="-128"/>
                </a:rPr>
                <a:t>4</a:t>
              </a:r>
              <a:r>
                <a:rPr lang="zh-CN" altLang="en-US" b="1" i="1" dirty="0">
                  <a:solidFill>
                    <a:schemeClr val="bg2">
                      <a:lumMod val="50000"/>
                    </a:schemeClr>
                  </a:solidFill>
                  <a:latin typeface="Courier New" pitchFamily="49" charset="0"/>
                  <a:ea typeface="MS PGothic" pitchFamily="34" charset="-128"/>
                </a:rPr>
                <a:t>在指令中 </a:t>
              </a:r>
              <a:r>
                <a:rPr lang="en-US" altLang="zh-CN" b="1" dirty="0">
                  <a:ea typeface="MS PGothic" pitchFamily="34" charset="-128"/>
                </a:rPr>
                <a:t>		</a:t>
              </a:r>
              <a:r>
                <a:rPr lang="en-US" altLang="zh-CN" dirty="0">
                  <a:ea typeface="MS PGothic" pitchFamily="34" charset="-128"/>
                </a:rPr>
                <a:t>(in C)</a:t>
              </a:r>
              <a:endParaRPr lang="en-US" altLang="zh-CN" b="1" dirty="0">
                <a:solidFill>
                  <a:schemeClr val="tx1"/>
                </a:solidFill>
                <a:latin typeface="Courier New" pitchFamily="49" charset="0"/>
                <a:ea typeface="MS PGothic" pitchFamily="34" charset="-128"/>
              </a:endParaRPr>
            </a:p>
            <a:p>
              <a:pPr lvl="1">
                <a:lnSpc>
                  <a:spcPct val="150000"/>
                </a:lnSpc>
              </a:pPr>
              <a:r>
                <a:rPr lang="en-US" altLang="zh-CN" b="1" dirty="0" err="1">
                  <a:solidFill>
                    <a:schemeClr val="tx1"/>
                  </a:solidFill>
                  <a:latin typeface="Courier New" pitchFamily="49" charset="0"/>
                  <a:ea typeface="MS PGothic" pitchFamily="34" charset="-128"/>
                </a:rPr>
                <a:t>addi</a:t>
              </a:r>
              <a:r>
                <a:rPr lang="en-US" altLang="zh-CN" b="1" dirty="0">
                  <a:solidFill>
                    <a:srgbClr val="800080"/>
                  </a:solidFill>
                  <a:latin typeface="Courier New" pitchFamily="49" charset="0"/>
                  <a:ea typeface="MS PGothic" pitchFamily="34" charset="-128"/>
                </a:rPr>
                <a:t> </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a:t>
              </a:r>
              <a:r>
                <a:rPr lang="en-US" altLang="zh-CN" b="1" dirty="0">
                  <a:latin typeface="Courier New" pitchFamily="49" charset="0"/>
                  <a:ea typeface="MS PGothic" pitchFamily="34" charset="-128"/>
                </a:rPr>
                <a:t>4</a:t>
              </a:r>
              <a:r>
                <a:rPr lang="en-US" altLang="zh-CN" b="1" dirty="0">
                  <a:solidFill>
                    <a:srgbClr val="800080"/>
                  </a:solidFill>
                  <a:latin typeface="Courier New" pitchFamily="49" charset="0"/>
                  <a:ea typeface="MS PGothic" pitchFamily="34" charset="-128"/>
                </a:rPr>
                <a:t>  </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$s1=$s1+4	</a:t>
              </a:r>
              <a:r>
                <a:rPr lang="en-US" altLang="zh-CN" dirty="0">
                  <a:ea typeface="MS PGothic" pitchFamily="34" charset="-128"/>
                </a:rPr>
                <a:t>(in MIPS)</a:t>
              </a:r>
            </a:p>
            <a:p>
              <a:pPr marL="285750" lvl="1" indent="-285750">
                <a:lnSpc>
                  <a:spcPct val="150000"/>
                </a:lnSpc>
                <a:buFont typeface="Wingdings" pitchFamily="2" charset="2"/>
                <a:buChar char="Ø"/>
                <a:defRPr/>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当</a:t>
              </a:r>
              <a:r>
                <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rPr>
                <a:t>4</a:t>
              </a: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在寄存器中？</a:t>
              </a:r>
              <a:endPar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加减法运算</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矩形 4">
            <a:extLst>
              <a:ext uri="{FF2B5EF4-FFF2-40B4-BE49-F238E27FC236}">
                <a16:creationId xmlns:a16="http://schemas.microsoft.com/office/drawing/2014/main" id="{2F097925-4E0B-BA47-83E9-7D37B1ED2715}"/>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164890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5134417"/>
            <a:chOff x="1887176" y="1780605"/>
            <a:chExt cx="2361998" cy="224574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90316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读内存指令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a:t>
              </a:r>
              <a:r>
                <a:rPr lang="en-US" altLang="zh-CN" b="1" dirty="0">
                  <a:solidFill>
                    <a:schemeClr val="tx1"/>
                  </a:solidFill>
                  <a:latin typeface="Courier New" pitchFamily="49" charset="0"/>
                  <a:ea typeface="MS PGothic" pitchFamily="34" charset="-128"/>
                </a:rPr>
                <a:t>=</a:t>
              </a:r>
              <a:r>
                <a:rPr lang="en-US" altLang="zh-CN" b="1" dirty="0">
                  <a:latin typeface="Courier New" pitchFamily="49" charset="0"/>
                  <a:ea typeface="MS PGothic" pitchFamily="34" charset="-128"/>
                </a:rPr>
                <a:t> </a:t>
              </a:r>
              <a:r>
                <a:rPr lang="en-US" altLang="zh-CN" b="1" dirty="0">
                  <a:solidFill>
                    <a:srgbClr val="0070C0"/>
                  </a:solidFill>
                  <a:latin typeface="Courier New" pitchFamily="49" charset="0"/>
                  <a:ea typeface="MS PGothic" pitchFamily="34" charset="-128"/>
                </a:rPr>
                <a:t>h</a:t>
              </a:r>
              <a:r>
                <a:rPr lang="en-US" altLang="zh-CN" b="1" dirty="0">
                  <a:latin typeface="Courier New" pitchFamily="49" charset="0"/>
                  <a:ea typeface="MS PGothic" pitchFamily="34" charset="-128"/>
                </a:rPr>
                <a:t> </a:t>
              </a:r>
              <a:r>
                <a:rPr lang="en-US" altLang="zh-CN" b="1" dirty="0">
                  <a:solidFill>
                    <a:schemeClr val="tx1"/>
                  </a:solidFill>
                  <a:latin typeface="Courier New" pitchFamily="49" charset="0"/>
                  <a:ea typeface="MS PGothic" pitchFamily="34" charset="-128"/>
                </a:rPr>
                <a:t>+</a:t>
              </a:r>
              <a:r>
                <a:rPr lang="en-US" altLang="zh-CN" b="1" dirty="0">
                  <a:latin typeface="Courier New" pitchFamily="49" charset="0"/>
                  <a:ea typeface="MS PGothic" pitchFamily="34" charset="-128"/>
                </a:rPr>
                <a:t> A[8]</a:t>
              </a:r>
              <a:r>
                <a:rPr lang="zh-CN" altLang="en-US" b="1" dirty="0">
                  <a:latin typeface="Courier New" pitchFamily="49" charset="0"/>
                  <a:ea typeface="MS PGothic" pitchFamily="34" charset="-128"/>
                </a:rPr>
                <a:t>；</a:t>
              </a:r>
              <a:r>
                <a:rPr lang="en-US" altLang="zh-CN" b="1" dirty="0">
                  <a:ea typeface="MS PGothic" pitchFamily="34" charset="-128"/>
                </a:rPr>
                <a:t>				(in C)</a:t>
              </a:r>
            </a:p>
            <a:p>
              <a:pPr lvl="1">
                <a:lnSpc>
                  <a:spcPct val="150000"/>
                </a:lnSpc>
              </a:pPr>
              <a:r>
                <a:rPr lang="en-US" altLang="zh-CN" b="1" dirty="0" err="1">
                  <a:solidFill>
                    <a:srgbClr val="B88F4D"/>
                  </a:solidFill>
                  <a:latin typeface="Courier New" pitchFamily="49" charset="0"/>
                  <a:ea typeface="MS PGothic" pitchFamily="34" charset="-128"/>
                </a:rPr>
                <a:t>lw</a:t>
              </a:r>
              <a:r>
                <a:rPr lang="en-US" altLang="zh-CN" b="1" dirty="0">
                  <a:solidFill>
                    <a:schemeClr val="tx1"/>
                  </a:solidFill>
                  <a:latin typeface="Courier New" pitchFamily="49" charset="0"/>
                  <a:ea typeface="MS PGothic" pitchFamily="34" charset="-128"/>
                </a:rPr>
                <a:t> </a:t>
              </a:r>
              <a:r>
                <a:rPr lang="en-US" altLang="zh-CN" b="1" dirty="0">
                  <a:solidFill>
                    <a:srgbClr val="800080"/>
                  </a:solidFill>
                  <a:latin typeface="Courier New" pitchFamily="49" charset="0"/>
                  <a:ea typeface="MS PGothic" pitchFamily="34" charset="-128"/>
                </a:rPr>
                <a:t> $t0,</a:t>
              </a:r>
              <a:r>
                <a:rPr lang="en-US" altLang="zh-CN" b="1" dirty="0">
                  <a:solidFill>
                    <a:srgbClr val="C00000"/>
                  </a:solidFill>
                  <a:latin typeface="Courier New" pitchFamily="49" charset="0"/>
                  <a:ea typeface="MS PGothic" pitchFamily="34" charset="-128"/>
                </a:rPr>
                <a:t>32</a:t>
              </a:r>
              <a:r>
                <a:rPr lang="en-US" altLang="zh-CN" b="1" dirty="0">
                  <a:latin typeface="Courier New" pitchFamily="49" charset="0"/>
                  <a:ea typeface="MS PGothic" pitchFamily="34" charset="-128"/>
                </a:rPr>
                <a:t>($s3)</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$s3</a:t>
              </a:r>
              <a:r>
                <a:rPr lang="zh-CN" altLang="en-US" b="1" i="1" dirty="0">
                  <a:solidFill>
                    <a:schemeClr val="bg2">
                      <a:lumMod val="50000"/>
                    </a:schemeClr>
                  </a:solidFill>
                  <a:latin typeface="Courier New" pitchFamily="49" charset="0"/>
                  <a:ea typeface="MS PGothic" pitchFamily="34" charset="-128"/>
                </a:rPr>
                <a:t>存有</a:t>
              </a:r>
              <a:r>
                <a:rPr lang="en-US" altLang="zh-CN" b="1" i="1" dirty="0">
                  <a:solidFill>
                    <a:schemeClr val="bg2">
                      <a:lumMod val="50000"/>
                    </a:schemeClr>
                  </a:solidFill>
                  <a:latin typeface="Courier New" pitchFamily="49" charset="0"/>
                  <a:ea typeface="MS PGothic" pitchFamily="34" charset="-128"/>
                </a:rPr>
                <a:t>A[0]</a:t>
              </a:r>
              <a:r>
                <a:rPr lang="zh-CN" altLang="en-US" b="1" i="1" dirty="0">
                  <a:solidFill>
                    <a:schemeClr val="bg2">
                      <a:lumMod val="50000"/>
                    </a:schemeClr>
                  </a:solidFill>
                  <a:latin typeface="Courier New" pitchFamily="49" charset="0"/>
                  <a:ea typeface="MS PGothic" pitchFamily="34" charset="-128"/>
                </a:rPr>
                <a:t>地址</a:t>
              </a:r>
              <a:r>
                <a:rPr lang="en-US" altLang="zh-CN" sz="1800" dirty="0">
                  <a:solidFill>
                    <a:schemeClr val="bg2">
                      <a:lumMod val="50000"/>
                    </a:schemeClr>
                  </a:solidFill>
                </a:rPr>
                <a:t>	</a:t>
              </a:r>
              <a:r>
                <a:rPr lang="en-US" altLang="zh-CN" b="1" dirty="0">
                  <a:ea typeface="MS PGothic" pitchFamily="34" charset="-128"/>
                </a:rPr>
                <a:t>(in MIPS)</a:t>
              </a:r>
            </a:p>
            <a:p>
              <a:pPr lvl="1">
                <a:lnSpc>
                  <a:spcPct val="150000"/>
                </a:lnSpc>
              </a:pPr>
              <a:r>
                <a:rPr lang="en-US" altLang="zh-CN" b="1" dirty="0">
                  <a:solidFill>
                    <a:schemeClr val="tx1"/>
                  </a:solidFill>
                  <a:latin typeface="Courier New" pitchFamily="49" charset="0"/>
                  <a:ea typeface="MS PGothic" pitchFamily="34" charset="-128"/>
                </a:rPr>
                <a:t>add </a:t>
              </a:r>
              <a:r>
                <a:rPr lang="en-US" altLang="zh-CN" b="1" dirty="0">
                  <a:solidFill>
                    <a:srgbClr val="00B050"/>
                  </a:solidFill>
                  <a:latin typeface="Courier New" pitchFamily="49" charset="0"/>
                  <a:ea typeface="MS PGothic" pitchFamily="34" charset="-128"/>
                </a:rPr>
                <a:t>$s1</a:t>
              </a:r>
              <a:r>
                <a:rPr lang="en-US" altLang="zh-CN" b="1" dirty="0">
                  <a:solidFill>
                    <a:schemeClr val="tx1"/>
                  </a:solidFill>
                  <a:latin typeface="Courier New" pitchFamily="49" charset="0"/>
                  <a:ea typeface="MS PGothic" pitchFamily="34" charset="-128"/>
                </a:rPr>
                <a:t>,</a:t>
              </a:r>
              <a:r>
                <a:rPr lang="en-US" altLang="zh-CN" b="1" dirty="0">
                  <a:solidFill>
                    <a:srgbClr val="0070C0"/>
                  </a:solidFill>
                  <a:latin typeface="Courier New" pitchFamily="49" charset="0"/>
                  <a:ea typeface="MS PGothic" pitchFamily="34" charset="-128"/>
                </a:rPr>
                <a:t>$s2</a:t>
              </a:r>
              <a:r>
                <a:rPr lang="en-US" altLang="zh-CN" b="1" dirty="0">
                  <a:solidFill>
                    <a:srgbClr val="800080"/>
                  </a:solidFill>
                  <a:latin typeface="Courier New" pitchFamily="49" charset="0"/>
                  <a:ea typeface="MS PGothic" pitchFamily="34" charset="-128"/>
                </a:rPr>
                <a:t>,$t0    </a:t>
              </a:r>
              <a:r>
                <a:rPr lang="en-US" altLang="zh-CN" b="1" i="1" dirty="0">
                  <a:solidFill>
                    <a:schemeClr val="bg2">
                      <a:lumMod val="50000"/>
                    </a:schemeClr>
                  </a:solidFill>
                  <a:latin typeface="Courier New" pitchFamily="49" charset="0"/>
                  <a:ea typeface="MS PGothic" pitchFamily="34" charset="-128"/>
                </a:rPr>
                <a:t># g=</a:t>
              </a:r>
              <a:r>
                <a:rPr lang="en-US" altLang="zh-CN" b="1" i="1" dirty="0" err="1">
                  <a:solidFill>
                    <a:schemeClr val="bg2">
                      <a:lumMod val="50000"/>
                    </a:schemeClr>
                  </a:solidFill>
                  <a:latin typeface="Courier New" pitchFamily="49" charset="0"/>
                  <a:ea typeface="MS PGothic" pitchFamily="34" charset="-128"/>
                </a:rPr>
                <a:t>h+A</a:t>
              </a:r>
              <a:r>
                <a:rPr lang="en-US" altLang="zh-CN" b="1" i="1" dirty="0">
                  <a:solidFill>
                    <a:schemeClr val="bg2">
                      <a:lumMod val="50000"/>
                    </a:schemeClr>
                  </a:solidFill>
                  <a:latin typeface="Courier New" pitchFamily="49" charset="0"/>
                  <a:ea typeface="MS PGothic" pitchFamily="34" charset="-128"/>
                </a:rPr>
                <a:t>[8]</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变址寻址：基址寄存器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地址偏移量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写内存指令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A[12] </a:t>
              </a:r>
              <a:r>
                <a:rPr lang="en-US" altLang="zh-CN" b="1" dirty="0">
                  <a:latin typeface="Courier New" pitchFamily="49" charset="0"/>
                  <a:ea typeface="MS PGothic" pitchFamily="34" charset="-128"/>
                </a:rPr>
                <a:t>= </a:t>
              </a:r>
              <a:r>
                <a:rPr lang="en-US" altLang="zh-CN" b="1" dirty="0">
                  <a:solidFill>
                    <a:srgbClr val="0070C0"/>
                  </a:solidFill>
                  <a:latin typeface="Courier New" pitchFamily="49" charset="0"/>
                  <a:ea typeface="MS PGothic" pitchFamily="34" charset="-128"/>
                </a:rPr>
                <a:t>h</a:t>
              </a:r>
              <a:r>
                <a:rPr lang="en-US" altLang="zh-CN" b="1" dirty="0">
                  <a:latin typeface="Courier New" pitchFamily="49" charset="0"/>
                  <a:ea typeface="MS PGothic" pitchFamily="34" charset="-128"/>
                </a:rPr>
                <a:t> + A[8]</a:t>
              </a:r>
              <a:r>
                <a:rPr lang="zh-CN" altLang="en-US" b="1" dirty="0">
                  <a:latin typeface="Courier New" pitchFamily="49" charset="0"/>
                  <a:ea typeface="MS PGothic" pitchFamily="34" charset="-128"/>
                </a:rPr>
                <a:t>；</a:t>
              </a:r>
              <a:r>
                <a:rPr lang="en-US" altLang="zh-CN" b="1" dirty="0">
                  <a:latin typeface="Courier New" pitchFamily="49" charset="0"/>
                  <a:ea typeface="MS PGothic" pitchFamily="34" charset="-128"/>
                </a:rPr>
                <a:t>			</a:t>
              </a:r>
              <a:r>
                <a:rPr lang="en-US" altLang="zh-CN" b="1" dirty="0">
                  <a:ea typeface="MS PGothic" pitchFamily="34" charset="-128"/>
                </a:rPr>
                <a:t>(in C)</a:t>
              </a:r>
              <a:endParaRPr lang="en-US" altLang="zh-CN" b="1" dirty="0">
                <a:latin typeface="Courier New" pitchFamily="49" charset="0"/>
                <a:ea typeface="MS PGothic" pitchFamily="34" charset="-128"/>
              </a:endParaRPr>
            </a:p>
            <a:p>
              <a:pPr lvl="1" eaLnBrk="1" hangingPunct="1">
                <a:lnSpc>
                  <a:spcPct val="150000"/>
                </a:lnSpc>
              </a:pPr>
              <a:r>
                <a:rPr lang="en-US" altLang="zh-CN" b="1" dirty="0" err="1">
                  <a:solidFill>
                    <a:schemeClr val="tx1"/>
                  </a:solidFill>
                  <a:latin typeface="Courier New" pitchFamily="49" charset="0"/>
                  <a:ea typeface="MS PGothic" pitchFamily="34" charset="-128"/>
                </a:rPr>
                <a:t>lw</a:t>
              </a:r>
              <a:r>
                <a:rPr lang="en-US" altLang="zh-CN" b="1" dirty="0">
                  <a:solidFill>
                    <a:schemeClr val="tx1"/>
                  </a:solidFill>
                  <a:latin typeface="Courier New" pitchFamily="49" charset="0"/>
                  <a:ea typeface="MS PGothic" pitchFamily="34" charset="-128"/>
                </a:rPr>
                <a:t> </a:t>
              </a:r>
              <a:r>
                <a:rPr lang="en-US" altLang="zh-CN" b="1" dirty="0">
                  <a:solidFill>
                    <a:srgbClr val="800080"/>
                  </a:solidFill>
                  <a:latin typeface="Courier New" pitchFamily="49" charset="0"/>
                  <a:ea typeface="MS PGothic" pitchFamily="34" charset="-128"/>
                </a:rPr>
                <a:t> $t0,</a:t>
              </a:r>
              <a:r>
                <a:rPr lang="en-US" altLang="zh-CN" b="1" dirty="0">
                  <a:latin typeface="Courier New" pitchFamily="49" charset="0"/>
                  <a:ea typeface="MS PGothic" pitchFamily="34" charset="-128"/>
                </a:rPr>
                <a:t>32($s3)</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get A[8]		</a:t>
              </a:r>
              <a:r>
                <a:rPr lang="en-US" altLang="zh-CN" b="1" dirty="0">
                  <a:ea typeface="MS PGothic" pitchFamily="34" charset="-128"/>
                </a:rPr>
                <a:t>(in MIPS)</a:t>
              </a:r>
            </a:p>
            <a:p>
              <a:pPr lvl="1" eaLnBrk="1" hangingPunct="1">
                <a:lnSpc>
                  <a:spcPct val="150000"/>
                </a:lnSpc>
              </a:pPr>
              <a:r>
                <a:rPr lang="en-US" altLang="zh-CN" b="1" dirty="0">
                  <a:solidFill>
                    <a:schemeClr val="tx1"/>
                  </a:solidFill>
                  <a:latin typeface="Courier New" pitchFamily="49" charset="0"/>
                  <a:ea typeface="MS PGothic" pitchFamily="34" charset="-128"/>
                </a:rPr>
                <a:t>add</a:t>
              </a:r>
              <a:r>
                <a:rPr lang="en-US" altLang="zh-CN" b="1" dirty="0">
                  <a:solidFill>
                    <a:srgbClr val="800080"/>
                  </a:solidFill>
                  <a:latin typeface="Courier New" pitchFamily="49" charset="0"/>
                  <a:ea typeface="MS PGothic" pitchFamily="34" charset="-128"/>
                </a:rPr>
                <a:t> $t0,</a:t>
              </a:r>
              <a:r>
                <a:rPr lang="en-US" altLang="zh-CN" b="1" dirty="0">
                  <a:solidFill>
                    <a:srgbClr val="0070C0"/>
                  </a:solidFill>
                  <a:latin typeface="Courier New" pitchFamily="49" charset="0"/>
                  <a:ea typeface="MS PGothic" pitchFamily="34" charset="-128"/>
                </a:rPr>
                <a:t>$s2</a:t>
              </a:r>
              <a:r>
                <a:rPr lang="en-US" altLang="zh-CN" b="1" dirty="0">
                  <a:solidFill>
                    <a:srgbClr val="800080"/>
                  </a:solidFill>
                  <a:latin typeface="Courier New" pitchFamily="49" charset="0"/>
                  <a:ea typeface="MS PGothic" pitchFamily="34" charset="-128"/>
                </a:rPr>
                <a:t>,$t0    </a:t>
              </a:r>
              <a:r>
                <a:rPr lang="en-US" altLang="zh-CN" b="1" i="1" dirty="0">
                  <a:solidFill>
                    <a:schemeClr val="bg2">
                      <a:lumMod val="50000"/>
                    </a:schemeClr>
                  </a:solidFill>
                  <a:latin typeface="Courier New" pitchFamily="49" charset="0"/>
                  <a:ea typeface="MS PGothic" pitchFamily="34" charset="-128"/>
                </a:rPr>
                <a:t># </a:t>
              </a:r>
              <a:r>
                <a:rPr lang="en-US" altLang="zh-CN" b="1" i="1" dirty="0" err="1">
                  <a:solidFill>
                    <a:schemeClr val="bg2">
                      <a:lumMod val="50000"/>
                    </a:schemeClr>
                  </a:solidFill>
                  <a:latin typeface="Courier New" pitchFamily="49" charset="0"/>
                  <a:ea typeface="MS PGothic" pitchFamily="34" charset="-128"/>
                </a:rPr>
                <a:t>h+A</a:t>
              </a:r>
              <a:r>
                <a:rPr lang="en-US" altLang="zh-CN" b="1" i="1" dirty="0">
                  <a:solidFill>
                    <a:schemeClr val="bg2">
                      <a:lumMod val="50000"/>
                    </a:schemeClr>
                  </a:solidFill>
                  <a:latin typeface="Courier New" pitchFamily="49" charset="0"/>
                  <a:ea typeface="MS PGothic" pitchFamily="34" charset="-128"/>
                </a:rPr>
                <a:t>[8]</a:t>
              </a:r>
            </a:p>
            <a:p>
              <a:pPr lvl="1" eaLnBrk="1" hangingPunct="1">
                <a:lnSpc>
                  <a:spcPct val="150000"/>
                </a:lnSpc>
              </a:pPr>
              <a:r>
                <a:rPr lang="en-US" altLang="zh-CN" b="1" dirty="0" err="1">
                  <a:solidFill>
                    <a:srgbClr val="B88F4D"/>
                  </a:solidFill>
                  <a:latin typeface="Courier New" pitchFamily="49" charset="0"/>
                  <a:ea typeface="MS PGothic" pitchFamily="34" charset="-128"/>
                </a:rPr>
                <a:t>sw</a:t>
              </a:r>
              <a:r>
                <a:rPr lang="en-US" altLang="zh-CN" b="1" dirty="0">
                  <a:solidFill>
                    <a:srgbClr val="800080"/>
                  </a:solidFill>
                  <a:latin typeface="Courier New" pitchFamily="49" charset="0"/>
                  <a:ea typeface="MS PGothic" pitchFamily="34" charset="-128"/>
                </a:rPr>
                <a:t>  $t0,</a:t>
              </a:r>
              <a:r>
                <a:rPr lang="en-US" altLang="zh-CN" b="1" dirty="0">
                  <a:solidFill>
                    <a:srgbClr val="00B050"/>
                  </a:solidFill>
                  <a:latin typeface="Courier New" pitchFamily="49" charset="0"/>
                  <a:ea typeface="MS PGothic" pitchFamily="34" charset="-128"/>
                </a:rPr>
                <a:t>48($s3)</a:t>
              </a:r>
              <a:r>
                <a:rPr lang="en-US" altLang="zh-CN" b="1" dirty="0">
                  <a:solidFill>
                    <a:srgbClr val="800080"/>
                  </a:solidFill>
                  <a:latin typeface="Courier New" pitchFamily="49" charset="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store A[12] </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内存数据访问</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9788BBCA-743E-4B10-0080-5DC129A92A2B}"/>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326179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4568878"/>
            <a:chOff x="1887176" y="1780605"/>
            <a:chExt cx="2361998" cy="1998379"/>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655804"/>
            </a:xfrm>
            <a:prstGeom prst="rect">
              <a:avLst/>
            </a:prstGeom>
            <a:noFill/>
          </p:spPr>
          <p:txBody>
            <a:bodyPr wrap="square" rtlCol="0">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语言条件判断指令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457200" lvl="1" indent="0">
                <a:buNone/>
                <a:defRPr/>
              </a:pPr>
              <a:r>
                <a:rPr lang="en-US" altLang="zh-CN" dirty="0"/>
                <a:t>If  (a==b)</a:t>
              </a:r>
            </a:p>
            <a:p>
              <a:pPr lvl="2">
                <a:defRPr/>
              </a:pPr>
              <a:r>
                <a:rPr lang="en-US" altLang="zh-CN" dirty="0"/>
                <a:t>{ </a:t>
              </a:r>
              <a:r>
                <a:rPr lang="en-US" altLang="zh-CN" dirty="0" err="1"/>
                <a:t>i</a:t>
              </a:r>
              <a:r>
                <a:rPr lang="en-US" altLang="zh-CN" dirty="0"/>
                <a:t>=1; } </a:t>
              </a:r>
            </a:p>
            <a:p>
              <a:pPr marL="457200" lvl="1" indent="0">
                <a:buNone/>
                <a:defRPr/>
              </a:pPr>
              <a:r>
                <a:rPr lang="en-US" altLang="zh-CN" dirty="0"/>
                <a:t>else   </a:t>
              </a:r>
            </a:p>
            <a:p>
              <a:pPr marL="457200" lvl="1" indent="0">
                <a:buNone/>
                <a:defRPr/>
              </a:pPr>
              <a:r>
                <a:rPr lang="en-US" altLang="zh-CN" dirty="0"/>
                <a:t>	{ </a:t>
              </a:r>
              <a:r>
                <a:rPr lang="en-US" altLang="zh-CN" dirty="0" err="1"/>
                <a:t>i</a:t>
              </a:r>
              <a:r>
                <a:rPr lang="en-US" altLang="zh-CN" dirty="0"/>
                <a:t>=2; }</a:t>
              </a:r>
            </a:p>
            <a:p>
              <a:pPr marL="457200" lvl="1" indent="0">
                <a:buNone/>
                <a:defRPr/>
              </a:pPr>
              <a:endParaRPr lang="en-US" altLang="zh-CN" dirty="0"/>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等效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457200" lvl="1" indent="0">
                <a:buNone/>
                <a:defRPr/>
              </a:pPr>
              <a:r>
                <a:rPr lang="en-US" altLang="zh-CN" b="1" dirty="0">
                  <a:latin typeface="Courier New" pitchFamily="49" charset="0"/>
                  <a:ea typeface="ＭＳ Ｐゴシック" pitchFamily="34" charset="-128"/>
                </a:rPr>
                <a:t>If (a==b) </a:t>
              </a:r>
              <a:r>
                <a:rPr lang="en-US" altLang="zh-CN" b="1" dirty="0" err="1">
                  <a:latin typeface="Courier New" pitchFamily="49" charset="0"/>
                  <a:ea typeface="ＭＳ Ｐゴシック" pitchFamily="34" charset="-128"/>
                </a:rPr>
                <a:t>goto</a:t>
              </a:r>
              <a:r>
                <a:rPr lang="en-US" altLang="zh-CN" b="1" dirty="0">
                  <a:latin typeface="Courier New" pitchFamily="49" charset="0"/>
                  <a:ea typeface="ＭＳ Ｐゴシック" pitchFamily="34" charset="-128"/>
                </a:rPr>
                <a:t> L1;</a:t>
              </a:r>
            </a:p>
            <a:p>
              <a:pPr marL="457200" lvl="1" indent="0">
                <a:buNone/>
                <a:defRPr/>
              </a:pPr>
              <a:r>
                <a:rPr lang="en-US" altLang="zh-CN" b="1" dirty="0">
                  <a:latin typeface="Courier New" pitchFamily="49" charset="0"/>
                  <a:ea typeface="ＭＳ Ｐゴシック" pitchFamily="34" charset="-128"/>
                </a:rPr>
                <a:t>	</a:t>
              </a:r>
              <a:r>
                <a:rPr lang="en-US" altLang="zh-CN" b="1" dirty="0" err="1">
                  <a:latin typeface="Courier New" pitchFamily="49" charset="0"/>
                  <a:ea typeface="ＭＳ Ｐゴシック" pitchFamily="34" charset="-128"/>
                </a:rPr>
                <a:t>i</a:t>
              </a:r>
              <a:r>
                <a:rPr lang="en-US" altLang="zh-CN" b="1" dirty="0">
                  <a:latin typeface="Courier New" pitchFamily="49" charset="0"/>
                  <a:ea typeface="ＭＳ Ｐゴシック" pitchFamily="34" charset="-128"/>
                </a:rPr>
                <a:t>=2;</a:t>
              </a:r>
            </a:p>
            <a:p>
              <a:pPr marL="457200" lvl="1" indent="0">
                <a:buNone/>
                <a:defRPr/>
              </a:pPr>
              <a:r>
                <a:rPr lang="en-US" altLang="zh-CN" b="1" dirty="0">
                  <a:latin typeface="Courier New" pitchFamily="49" charset="0"/>
                  <a:ea typeface="ＭＳ Ｐゴシック" pitchFamily="34" charset="-128"/>
                </a:rPr>
                <a:t>	</a:t>
              </a:r>
              <a:r>
                <a:rPr lang="en-US" altLang="zh-CN" b="1" dirty="0" err="1">
                  <a:latin typeface="Courier New" pitchFamily="49" charset="0"/>
                  <a:ea typeface="ＭＳ Ｐゴシック" pitchFamily="34" charset="-128"/>
                </a:rPr>
                <a:t>goto</a:t>
              </a:r>
              <a:r>
                <a:rPr lang="en-US" altLang="zh-CN" b="1" dirty="0">
                  <a:latin typeface="Courier New" pitchFamily="49" charset="0"/>
                  <a:ea typeface="ＭＳ Ｐゴシック" pitchFamily="34" charset="-128"/>
                </a:rPr>
                <a:t> L2;</a:t>
              </a:r>
            </a:p>
            <a:p>
              <a:pPr marL="457200" lvl="1" indent="0">
                <a:buNone/>
                <a:defRPr/>
              </a:pPr>
              <a:r>
                <a:rPr lang="en-US" altLang="zh-CN" b="1" dirty="0">
                  <a:latin typeface="Courier New" pitchFamily="49" charset="0"/>
                  <a:ea typeface="ＭＳ Ｐゴシック" pitchFamily="34" charset="-128"/>
                </a:rPr>
                <a:t>L1:i=1;</a:t>
              </a:r>
            </a:p>
            <a:p>
              <a:pPr marL="457200" lvl="1" indent="0">
                <a:buNone/>
                <a:defRPr/>
              </a:pPr>
              <a:r>
                <a:rPr lang="en-US" altLang="zh-CN" b="1" dirty="0">
                  <a:latin typeface="Courier New" pitchFamily="49" charset="0"/>
                  <a:ea typeface="ＭＳ Ｐゴシック" pitchFamily="34" charset="-128"/>
                </a:rPr>
                <a:t>L2:</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条件判断</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1" name="圆角矩形 10">
            <a:extLst>
              <a:ext uri="{FF2B5EF4-FFF2-40B4-BE49-F238E27FC236}">
                <a16:creationId xmlns:a16="http://schemas.microsoft.com/office/drawing/2014/main" id="{E6B0A8C4-A76D-024F-F018-A856D22BB912}"/>
              </a:ext>
            </a:extLst>
          </p:cNvPr>
          <p:cNvSpPr/>
          <p:nvPr/>
        </p:nvSpPr>
        <p:spPr>
          <a:xfrm>
            <a:off x="6163568" y="3644900"/>
            <a:ext cx="4326632" cy="2844800"/>
          </a:xfrm>
          <a:prstGeom prst="roundRect">
            <a:avLst>
              <a:gd name="adj" fmla="val 3274"/>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内容占位符 2">
            <a:extLst>
              <a:ext uri="{FF2B5EF4-FFF2-40B4-BE49-F238E27FC236}">
                <a16:creationId xmlns:a16="http://schemas.microsoft.com/office/drawing/2014/main" id="{76D48289-48E3-59CC-88BB-E605DA1D2479}"/>
              </a:ext>
            </a:extLst>
          </p:cNvPr>
          <p:cNvSpPr txBox="1">
            <a:spLocks/>
          </p:cNvSpPr>
          <p:nvPr/>
        </p:nvSpPr>
        <p:spPr bwMode="auto">
          <a:xfrm>
            <a:off x="6163568" y="942764"/>
            <a:ext cx="4326632" cy="23764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342900" indent="-342900" eaLnBrk="0" hangingPunct="0">
              <a:defRPr i="1">
                <a:solidFill>
                  <a:schemeClr val="tx1"/>
                </a:solidFill>
                <a:latin typeface="Arial" pitchFamily="34" charset="0"/>
                <a:ea typeface="华文细黑" pitchFamily="2" charset="-122"/>
              </a:defRPr>
            </a:lvl1pPr>
            <a:lvl2pPr indent="-279400" eaLnBrk="0" hangingPunct="0">
              <a:defRPr i="1">
                <a:solidFill>
                  <a:schemeClr val="tx1"/>
                </a:solidFill>
                <a:latin typeface="Arial" pitchFamily="34" charset="0"/>
                <a:ea typeface="华文细黑" pitchFamily="2" charset="-122"/>
              </a:defRPr>
            </a:lvl2pPr>
            <a:lvl3pPr marL="1143000" indent="-228600" eaLnBrk="0" hangingPunct="0">
              <a:defRPr i="1">
                <a:solidFill>
                  <a:schemeClr val="tx1"/>
                </a:solidFill>
                <a:latin typeface="Arial" pitchFamily="34" charset="0"/>
                <a:ea typeface="华文细黑" pitchFamily="2" charset="-122"/>
              </a:defRPr>
            </a:lvl3pPr>
            <a:lvl4pPr marL="1600200" indent="-228600" eaLnBrk="0" hangingPunct="0">
              <a:defRPr i="1">
                <a:solidFill>
                  <a:schemeClr val="tx1"/>
                </a:solidFill>
                <a:latin typeface="Arial" pitchFamily="34" charset="0"/>
                <a:ea typeface="华文细黑" pitchFamily="2" charset="-122"/>
              </a:defRPr>
            </a:lvl4pPr>
            <a:lvl5pPr marL="2057400" indent="-228600" eaLnBrk="0" hangingPunct="0">
              <a:defRPr i="1">
                <a:solidFill>
                  <a:schemeClr val="tx1"/>
                </a:solidFill>
                <a:latin typeface="Arial" pitchFamily="34"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pitchFamily="34"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pitchFamily="34"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pitchFamily="34"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pitchFamily="34" charset="0"/>
                <a:ea typeface="华文细黑" pitchFamily="2" charset="-122"/>
              </a:defRPr>
            </a:lvl9pPr>
          </a:lstStyle>
          <a:p>
            <a:pPr marL="0" marR="0" lvl="0" indent="0" eaLnBrk="1" fontAlgn="base" hangingPunct="1">
              <a:lnSpc>
                <a:spcPct val="150000"/>
              </a:lnSpc>
              <a:spcBef>
                <a:spcPct val="20000"/>
              </a:spcBef>
              <a:spcAft>
                <a:spcPct val="0"/>
              </a:spcAft>
              <a:buClr>
                <a:srgbClr val="FFC000"/>
              </a:buClr>
              <a:buSzTx/>
              <a:tabLst/>
              <a:defRPr/>
            </a:pPr>
            <a:r>
              <a:rPr lang="en-US" altLang="zh-CN" sz="2000" i="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i="0" dirty="0">
                <a:solidFill>
                  <a:schemeClr val="tx1">
                    <a:lumMod val="85000"/>
                    <a:lumOff val="15000"/>
                  </a:schemeClr>
                </a:solidFill>
                <a:latin typeface="微软雅黑" panose="020B0503020204020204" pitchFamily="34" charset="-122"/>
                <a:ea typeface="微软雅黑" panose="020B0503020204020204" pitchFamily="34" charset="-122"/>
              </a:rPr>
              <a:t>数据传送指令</a:t>
            </a:r>
            <a:endParaRPr lang="en-US" altLang="zh-CN" sz="2000" i="0" dirty="0">
              <a:solidFill>
                <a:schemeClr val="tx1">
                  <a:lumMod val="85000"/>
                  <a:lumOff val="15000"/>
                </a:schemeClr>
              </a:solidFill>
              <a:latin typeface="微软雅黑" panose="020B0503020204020204" pitchFamily="34" charset="-122"/>
              <a:ea typeface="微软雅黑" panose="020B0503020204020204" pitchFamily="34" charset="-122"/>
            </a:endParaRP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err="1">
                <a:ln>
                  <a:noFill/>
                </a:ln>
                <a:solidFill>
                  <a:srgbClr val="800080"/>
                </a:solidFill>
                <a:effectLst/>
                <a:uLnTx/>
                <a:uFillTx/>
                <a:latin typeface="Courier New" pitchFamily="49" charset="0"/>
                <a:ea typeface="MS PGothic" pitchFamily="34" charset="-128"/>
                <a:cs typeface="+mn-cs"/>
              </a:rPr>
              <a:t>addi</a:t>
            </a: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$s3,$zero,1</a:t>
            </a: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0"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rPr>
              <a:t># $s3=1    </a:t>
            </a:r>
            <a:r>
              <a:rPr kumimoji="0" lang="zh-CN" altLang="en-US" sz="1600" b="0" i="0" u="none" strike="noStrike" kern="1200" cap="none" spc="0" normalizeH="0" baseline="0" noProof="0" dirty="0">
                <a:ln>
                  <a:noFill/>
                </a:ln>
                <a:solidFill>
                  <a:srgbClr val="868686"/>
                </a:solidFill>
                <a:effectLst/>
                <a:uLnTx/>
                <a:uFillTx/>
                <a:latin typeface="华文仿宋" panose="02010600040101010101" pitchFamily="2" charset="-122"/>
                <a:ea typeface="华文仿宋" panose="02010600040101010101" pitchFamily="2" charset="-122"/>
                <a:cs typeface="+mn-cs"/>
              </a:rPr>
              <a:t>立即数传送</a:t>
            </a:r>
            <a:endParaRPr kumimoji="0" lang="en-US" altLang="zh-CN" sz="1600" b="0" i="0" u="none" strike="noStrike" kern="1200" cap="none" spc="0" normalizeH="0" baseline="0" noProof="0" dirty="0">
              <a:ln>
                <a:noFill/>
              </a:ln>
              <a:solidFill>
                <a:srgbClr val="868686"/>
              </a:solidFill>
              <a:effectLst/>
              <a:uLnTx/>
              <a:uFillTx/>
              <a:latin typeface="华文仿宋" panose="02010600040101010101" pitchFamily="2" charset="-122"/>
              <a:ea typeface="华文仿宋" panose="02010600040101010101" pitchFamily="2" charset="-122"/>
              <a:cs typeface="+mn-cs"/>
            </a:endParaRP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add $s3,$s2,$zero</a:t>
            </a: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rPr>
              <a:t>  # $s3=</a:t>
            </a:r>
            <a:r>
              <a:rPr kumimoji="0" lang="en-US" altLang="zh-CN" sz="2000" b="1"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sym typeface="Wingdings" pitchFamily="2" charset="2"/>
              </a:rPr>
              <a:t>$s2  </a:t>
            </a:r>
            <a:r>
              <a:rPr kumimoji="0" lang="zh-CN" altLang="en-US" sz="1600" b="0" i="0" u="none" strike="noStrike" kern="1200" cap="none" spc="0" normalizeH="0" baseline="0" noProof="0" dirty="0">
                <a:ln>
                  <a:noFill/>
                </a:ln>
                <a:solidFill>
                  <a:srgbClr val="868686"/>
                </a:solidFill>
                <a:effectLst/>
                <a:uLnTx/>
                <a:uFillTx/>
                <a:latin typeface="华文仿宋" panose="02010600040101010101" pitchFamily="2" charset="-122"/>
                <a:ea typeface="华文仿宋" panose="02010600040101010101" pitchFamily="2" charset="-122"/>
                <a:cs typeface="+mn-cs"/>
                <a:sym typeface="Wingdings" pitchFamily="2" charset="2"/>
              </a:rPr>
              <a:t>寄存器传送</a:t>
            </a:r>
            <a:endParaRPr lang="en-US" altLang="zh-CN" sz="1600" i="0" dirty="0">
              <a:solidFill>
                <a:srgbClr val="868686"/>
              </a:solidFill>
              <a:latin typeface="华文仿宋" panose="02010600040101010101" pitchFamily="2" charset="-122"/>
              <a:ea typeface="华文仿宋" panose="02010600040101010101" pitchFamily="2" charset="-122"/>
              <a:sym typeface="Wingdings" pitchFamily="2" charset="2"/>
            </a:endParaRPr>
          </a:p>
          <a:p>
            <a:pPr lvl="1" fontAlgn="base">
              <a:spcBef>
                <a:spcPct val="20000"/>
              </a:spcBef>
              <a:spcAft>
                <a:spcPct val="0"/>
              </a:spcAft>
              <a:buClr>
                <a:srgbClr val="FFC000"/>
              </a:buClr>
            </a:pPr>
            <a:r>
              <a:rPr lang="en-US" altLang="zh-CN" sz="1600" b="1" i="0" dirty="0">
                <a:solidFill>
                  <a:srgbClr val="868686"/>
                </a:solidFill>
                <a:latin typeface="华文仿宋" panose="02010600040101010101" pitchFamily="2" charset="-122"/>
                <a:ea typeface="华文仿宋" panose="02010600040101010101" pitchFamily="2" charset="-122"/>
                <a:sym typeface="Wingdings" pitchFamily="2" charset="2"/>
              </a:rPr>
              <a:t>	</a:t>
            </a:r>
            <a:r>
              <a:rPr lang="en-US" altLang="zh-CN" sz="2000" b="1" i="0" dirty="0">
                <a:solidFill>
                  <a:srgbClr val="868686"/>
                </a:solidFill>
                <a:latin typeface="Courier New" pitchFamily="49" charset="0"/>
                <a:ea typeface="MS PGothic" pitchFamily="34" charset="-128"/>
                <a:sym typeface="Wingdings" pitchFamily="2" charset="2"/>
              </a:rPr>
              <a:t>#</a:t>
            </a:r>
            <a:r>
              <a:rPr lang="zh-CN" altLang="en-US" sz="2000" b="1" i="0" dirty="0">
                <a:solidFill>
                  <a:srgbClr val="868686"/>
                </a:solidFill>
                <a:latin typeface="Courier New" pitchFamily="49" charset="0"/>
                <a:ea typeface="MS PGothic" pitchFamily="34" charset="-128"/>
                <a:sym typeface="Wingdings" pitchFamily="2" charset="2"/>
              </a:rPr>
              <a:t> </a:t>
            </a:r>
            <a:r>
              <a:rPr lang="zh-CN" altLang="en-US" sz="1600" i="0" dirty="0">
                <a:solidFill>
                  <a:srgbClr val="868686"/>
                </a:solidFill>
                <a:latin typeface="华文仿宋" panose="02010600040101010101" pitchFamily="2" charset="-122"/>
                <a:ea typeface="华文仿宋" panose="02010600040101010101" pitchFamily="2" charset="-122"/>
                <a:sym typeface="Wingdings" pitchFamily="2" charset="2"/>
              </a:rPr>
              <a:t>假设</a:t>
            </a:r>
            <a:r>
              <a:rPr lang="en-US" altLang="zh-CN" sz="2000" b="1" i="0" dirty="0">
                <a:solidFill>
                  <a:srgbClr val="868686"/>
                </a:solidFill>
                <a:latin typeface="Courier New" pitchFamily="49" charset="0"/>
                <a:ea typeface="MS PGothic" pitchFamily="34" charset="-128"/>
                <a:sym typeface="Wingdings" pitchFamily="2" charset="2"/>
              </a:rPr>
              <a:t>$s0&lt;-a, $s1&lt;-b </a:t>
            </a:r>
          </a:p>
          <a:p>
            <a:pPr marL="457200" marR="0" lvl="1" indent="-279400" algn="l" defTabSz="914400" rtl="0" eaLnBrk="0" fontAlgn="base" latinLnBrk="0" hangingPunct="0">
              <a:lnSpc>
                <a:spcPct val="120000"/>
              </a:lnSpc>
              <a:spcBef>
                <a:spcPct val="20000"/>
              </a:spcBef>
              <a:spcAft>
                <a:spcPct val="0"/>
              </a:spcAft>
              <a:buClr>
                <a:srgbClr val="FFC000"/>
              </a:buClr>
              <a:buSzTx/>
              <a:buFontTx/>
              <a:buNone/>
              <a:tabLst/>
              <a:defRPr/>
            </a:pPr>
            <a:endParaRPr kumimoji="0" lang="en-US" altLang="zh-CN" sz="2000" b="0"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endParaRPr>
          </a:p>
          <a:p>
            <a:pPr marL="457200" marR="0" lvl="1" indent="-279400" algn="l" defTabSz="914400" rtl="0" eaLnBrk="0" fontAlgn="base" latinLnBrk="0" hangingPunct="0">
              <a:lnSpc>
                <a:spcPct val="120000"/>
              </a:lnSpc>
              <a:spcBef>
                <a:spcPct val="20000"/>
              </a:spcBef>
              <a:spcAft>
                <a:spcPct val="0"/>
              </a:spcAft>
              <a:buClr>
                <a:srgbClr val="FFC000"/>
              </a:buClr>
              <a:buSzTx/>
              <a:buFontTx/>
              <a:buNone/>
              <a:tabLst/>
              <a:defRPr/>
            </a:pPr>
            <a:endParaRPr kumimoji="0" lang="en-US" altLang="zh-CN" sz="2000" b="0"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endParaRPr>
          </a:p>
        </p:txBody>
      </p:sp>
      <p:sp>
        <p:nvSpPr>
          <p:cNvPr id="13" name="内容占位符 2">
            <a:extLst>
              <a:ext uri="{FF2B5EF4-FFF2-40B4-BE49-F238E27FC236}">
                <a16:creationId xmlns:a16="http://schemas.microsoft.com/office/drawing/2014/main" id="{D08FE880-0CF6-894D-3CF0-85595DE19304}"/>
              </a:ext>
            </a:extLst>
          </p:cNvPr>
          <p:cNvSpPr txBox="1">
            <a:spLocks/>
          </p:cNvSpPr>
          <p:nvPr/>
        </p:nvSpPr>
        <p:spPr bwMode="auto">
          <a:xfrm>
            <a:off x="6167897" y="3761276"/>
            <a:ext cx="416603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i="1">
                <a:solidFill>
                  <a:schemeClr val="tx1"/>
                </a:solidFill>
                <a:latin typeface="Arial" pitchFamily="34" charset="0"/>
                <a:ea typeface="华文细黑" pitchFamily="2" charset="-122"/>
              </a:defRPr>
            </a:lvl1pPr>
            <a:lvl2pPr eaLnBrk="0" hangingPunct="0">
              <a:defRPr i="1">
                <a:solidFill>
                  <a:schemeClr val="tx1"/>
                </a:solidFill>
                <a:latin typeface="Arial" pitchFamily="34" charset="0"/>
                <a:ea typeface="华文细黑" pitchFamily="2" charset="-122"/>
              </a:defRPr>
            </a:lvl2pPr>
            <a:lvl3pPr marL="1143000" indent="-228600" eaLnBrk="0" hangingPunct="0">
              <a:defRPr i="1">
                <a:solidFill>
                  <a:schemeClr val="tx1"/>
                </a:solidFill>
                <a:latin typeface="Arial" pitchFamily="34" charset="0"/>
                <a:ea typeface="华文细黑" pitchFamily="2" charset="-122"/>
              </a:defRPr>
            </a:lvl3pPr>
            <a:lvl4pPr marL="1600200" indent="-228600" eaLnBrk="0" hangingPunct="0">
              <a:defRPr i="1">
                <a:solidFill>
                  <a:schemeClr val="tx1"/>
                </a:solidFill>
                <a:latin typeface="Arial" pitchFamily="34" charset="0"/>
                <a:ea typeface="华文细黑" pitchFamily="2" charset="-122"/>
              </a:defRPr>
            </a:lvl4pPr>
            <a:lvl5pPr marL="2057400" indent="-228600" eaLnBrk="0" hangingPunct="0">
              <a:defRPr i="1">
                <a:solidFill>
                  <a:schemeClr val="tx1"/>
                </a:solidFill>
                <a:latin typeface="Arial" pitchFamily="34"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pitchFamily="34"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pitchFamily="34"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pitchFamily="34"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pitchFamily="34" charset="0"/>
                <a:ea typeface="华文细黑" pitchFamily="2" charset="-122"/>
              </a:defRPr>
            </a:lvl9pPr>
          </a:lstStyle>
          <a:p>
            <a:pPr marL="0" indent="0" eaLnBrk="1" fontAlgn="base" hangingPunct="1">
              <a:lnSpc>
                <a:spcPct val="150000"/>
              </a:lnSpc>
              <a:spcBef>
                <a:spcPct val="20000"/>
              </a:spcBef>
              <a:spcAft>
                <a:spcPct val="0"/>
              </a:spcAft>
              <a:buClr>
                <a:srgbClr val="FFC000"/>
              </a:buClr>
              <a:defRPr/>
            </a:pPr>
            <a:r>
              <a:rPr lang="zh-CN" altLang="en-US" sz="2000" i="0" dirty="0">
                <a:solidFill>
                  <a:schemeClr val="tx1">
                    <a:lumMod val="85000"/>
                    <a:lumOff val="15000"/>
                  </a:schemeClr>
                </a:solidFill>
                <a:latin typeface="微软雅黑" panose="020B0503020204020204" pitchFamily="34" charset="-122"/>
                <a:ea typeface="微软雅黑" panose="020B0503020204020204" pitchFamily="34" charset="-122"/>
              </a:rPr>
              <a:t>等效</a:t>
            </a:r>
            <a:r>
              <a:rPr lang="en-US" altLang="zh-CN" sz="2000" i="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i="0" dirty="0">
                <a:solidFill>
                  <a:schemeClr val="tx1">
                    <a:lumMod val="85000"/>
                    <a:lumOff val="15000"/>
                  </a:schemeClr>
                </a:solidFill>
                <a:latin typeface="微软雅黑" panose="020B0503020204020204" pitchFamily="34" charset="-122"/>
                <a:ea typeface="微软雅黑" panose="020B0503020204020204" pitchFamily="34" charset="-122"/>
              </a:rPr>
              <a:t>指令</a:t>
            </a:r>
            <a:endParaRPr lang="en-US" altLang="zh-CN" sz="2000" b="1" i="0" dirty="0">
              <a:solidFill>
                <a:srgbClr val="800080"/>
              </a:solidFill>
              <a:latin typeface="Courier New" pitchFamily="49" charset="0"/>
              <a:ea typeface="MS PGothic" pitchFamily="34" charset="-128"/>
            </a:endParaRP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err="1">
                <a:ln>
                  <a:noFill/>
                </a:ln>
                <a:solidFill>
                  <a:srgbClr val="800080"/>
                </a:solidFill>
                <a:effectLst/>
                <a:highlight>
                  <a:srgbClr val="FFFF00"/>
                </a:highlight>
                <a:uLnTx/>
                <a:uFillTx/>
                <a:latin typeface="Courier New" pitchFamily="49" charset="0"/>
                <a:ea typeface="MS PGothic" pitchFamily="34" charset="-128"/>
                <a:cs typeface="+mn-cs"/>
              </a:rPr>
              <a:t>beq</a:t>
            </a: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$s0,$s1,L1 </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err="1">
                <a:ln>
                  <a:noFill/>
                </a:ln>
                <a:solidFill>
                  <a:srgbClr val="800080"/>
                </a:solidFill>
                <a:effectLst/>
                <a:uLnTx/>
                <a:uFillTx/>
                <a:latin typeface="Courier New" pitchFamily="49" charset="0"/>
                <a:ea typeface="MS PGothic" pitchFamily="34" charset="-128"/>
                <a:cs typeface="+mn-cs"/>
              </a:rPr>
              <a:t>addi</a:t>
            </a: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$s3,$zero,2</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j L2;   </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L1:addi $s3,$zero,1</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L2:</a:t>
            </a: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0" i="1"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4" name="右箭头​​ 1">
            <a:extLst>
              <a:ext uri="{FF2B5EF4-FFF2-40B4-BE49-F238E27FC236}">
                <a16:creationId xmlns:a16="http://schemas.microsoft.com/office/drawing/2014/main" id="{E1F213E3-1CA6-3651-014D-B675CE8415FA}"/>
              </a:ext>
            </a:extLst>
          </p:cNvPr>
          <p:cNvSpPr/>
          <p:nvPr/>
        </p:nvSpPr>
        <p:spPr>
          <a:xfrm>
            <a:off x="4503822" y="4452870"/>
            <a:ext cx="947847" cy="503238"/>
          </a:xfrm>
          <a:prstGeom prst="rightArrow">
            <a:avLst/>
          </a:prstGeom>
          <a:solidFill>
            <a:srgbClr val="FF0000"/>
          </a:solidFill>
          <a:ln>
            <a:solidFill>
              <a:schemeClr val="accent2">
                <a:lumMod val="60000"/>
                <a:lumOff val="40000"/>
              </a:schemeClr>
            </a:solidFill>
            <a:tailEnd type="arrow"/>
          </a:ln>
          <a:effectLst>
            <a:outerShdw blurRad="50800" dist="38100" dir="5400000" algn="t"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8D5E806F-2B1C-5103-F151-F953AB755E8A}"/>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886365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4068742"/>
            <a:chOff x="1887176" y="1780605"/>
            <a:chExt cx="2361998" cy="177962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437050"/>
            </a:xfrm>
            <a:prstGeom prst="rect">
              <a:avLst/>
            </a:prstGeom>
            <a:noFill/>
          </p:spPr>
          <p:txBody>
            <a:bodyPr wrap="square" rtlCol="0">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条件跳转</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defRPr/>
              </a:pPr>
              <a:r>
                <a:rPr lang="en-US" altLang="zh-CN" sz="2000" b="1" dirty="0">
                  <a:latin typeface="Courier New" pitchFamily="-65" charset="0"/>
                  <a:cs typeface="+mn-cs"/>
                </a:rPr>
                <a:t>If (reg</a:t>
              </a:r>
              <a:r>
                <a:rPr lang="en-US" altLang="zh-CN" sz="2000" b="1" baseline="-25000" dirty="0">
                  <a:latin typeface="Courier New" pitchFamily="-65" charset="0"/>
                  <a:cs typeface="+mn-cs"/>
                </a:rPr>
                <a:t>1</a:t>
              </a:r>
              <a:r>
                <a:rPr lang="en-US" altLang="zh-CN" sz="2000" b="1" dirty="0">
                  <a:latin typeface="Courier New" pitchFamily="-65" charset="0"/>
                  <a:cs typeface="+mn-cs"/>
                </a:rPr>
                <a:t>==reg</a:t>
              </a:r>
              <a:r>
                <a:rPr lang="en-US" altLang="zh-CN" sz="2000" b="1" baseline="-25000" dirty="0">
                  <a:latin typeface="Courier New" pitchFamily="-65" charset="0"/>
                  <a:cs typeface="+mn-cs"/>
                </a:rPr>
                <a:t>2</a:t>
              </a:r>
              <a:r>
                <a:rPr lang="en-US" altLang="zh-CN" sz="2000" b="1" dirty="0">
                  <a:latin typeface="Courier New" pitchFamily="-65" charset="0"/>
                  <a:cs typeface="+mn-cs"/>
                </a:rPr>
                <a:t>) </a:t>
              </a:r>
              <a:r>
                <a:rPr lang="en-US" altLang="zh-CN" sz="2000" b="1" dirty="0" err="1">
                  <a:latin typeface="Courier New" pitchFamily="-65" charset="0"/>
                  <a:cs typeface="+mn-cs"/>
                </a:rPr>
                <a:t>goto</a:t>
              </a:r>
              <a:r>
                <a:rPr lang="en-US" altLang="zh-CN" sz="2000" b="1" dirty="0">
                  <a:latin typeface="Courier New" pitchFamily="-65" charset="0"/>
                  <a:cs typeface="+mn-cs"/>
                </a:rPr>
                <a:t> Label</a:t>
              </a:r>
              <a:r>
                <a:rPr lang="en-US" altLang="zh-CN" sz="2000" b="1" baseline="-25000" dirty="0">
                  <a:latin typeface="Courier New" pitchFamily="-65" charset="0"/>
                  <a:cs typeface="+mn-cs"/>
                </a:rPr>
                <a:t>1</a:t>
              </a:r>
              <a:r>
                <a:rPr lang="en-US" altLang="zh-CN" sz="2000" b="1" dirty="0">
                  <a:latin typeface="Courier New" pitchFamily="-65" charset="0"/>
                  <a:cs typeface="+mn-cs"/>
                </a:rPr>
                <a:t> </a:t>
              </a:r>
              <a:r>
                <a:rPr lang="en-US" altLang="zh-CN" sz="2000" dirty="0">
                  <a:latin typeface="Courier New" pitchFamily="-65" charset="0"/>
                  <a:cs typeface="+mn-cs"/>
                </a:rPr>
                <a:t>(in C)</a:t>
              </a:r>
            </a:p>
            <a:p>
              <a:pPr lvl="1">
                <a:lnSpc>
                  <a:spcPct val="150000"/>
                </a:lnSpc>
                <a:defRPr/>
              </a:pPr>
              <a:r>
                <a:rPr lang="en-US" altLang="zh-CN" sz="2000" b="1" kern="1200" dirty="0" err="1">
                  <a:solidFill>
                    <a:srgbClr val="7030A0"/>
                  </a:solidFill>
                  <a:highlight>
                    <a:srgbClr val="FFFF00"/>
                  </a:highlight>
                  <a:latin typeface="Courier New" pitchFamily="49" charset="0"/>
                  <a:ea typeface="ＭＳ Ｐゴシック" pitchFamily="34" charset="-128"/>
                  <a:cs typeface="+mn-cs"/>
                </a:rPr>
                <a:t>beq</a:t>
              </a:r>
              <a:r>
                <a:rPr lang="en-US" altLang="zh-CN" sz="2000" b="1" kern="1200" dirty="0">
                  <a:solidFill>
                    <a:srgbClr val="7030A0"/>
                  </a:solidFill>
                  <a:latin typeface="Courier New" pitchFamily="49" charset="0"/>
                  <a:ea typeface="ＭＳ Ｐゴシック" pitchFamily="34" charset="-128"/>
                  <a:cs typeface="+mn-cs"/>
                </a:rPr>
                <a:t> reg</a:t>
              </a:r>
              <a:r>
                <a:rPr lang="en-US" altLang="zh-CN" sz="2000" b="1" kern="1200" baseline="-25000" dirty="0">
                  <a:solidFill>
                    <a:srgbClr val="7030A0"/>
                  </a:solidFill>
                  <a:latin typeface="Courier New" pitchFamily="49" charset="0"/>
                  <a:ea typeface="ＭＳ Ｐゴシック" pitchFamily="34" charset="-128"/>
                  <a:cs typeface="+mn-cs"/>
                </a:rPr>
                <a:t>1</a:t>
              </a:r>
              <a:r>
                <a:rPr lang="en-US" altLang="zh-CN" sz="2000" b="1" kern="1200" dirty="0">
                  <a:solidFill>
                    <a:srgbClr val="7030A0"/>
                  </a:solidFill>
                  <a:latin typeface="Courier New" pitchFamily="49" charset="0"/>
                  <a:ea typeface="ＭＳ Ｐゴシック" pitchFamily="34" charset="-128"/>
                  <a:cs typeface="+mn-cs"/>
                </a:rPr>
                <a:t>,reg</a:t>
              </a:r>
              <a:r>
                <a:rPr lang="en-US" altLang="zh-CN" sz="2000" b="1" kern="1200" baseline="-25000" dirty="0">
                  <a:solidFill>
                    <a:srgbClr val="7030A0"/>
                  </a:solidFill>
                  <a:latin typeface="Courier New" pitchFamily="49" charset="0"/>
                  <a:ea typeface="ＭＳ Ｐゴシック" pitchFamily="34" charset="-128"/>
                  <a:cs typeface="+mn-cs"/>
                </a:rPr>
                <a:t>2</a:t>
              </a:r>
              <a:r>
                <a:rPr lang="en-US" altLang="zh-CN" sz="2000" b="1" kern="1200" dirty="0">
                  <a:solidFill>
                    <a:srgbClr val="7030A0"/>
                  </a:solidFill>
                  <a:latin typeface="Courier New" pitchFamily="49" charset="0"/>
                  <a:ea typeface="ＭＳ Ｐゴシック" pitchFamily="34" charset="-128"/>
                  <a:cs typeface="+mn-cs"/>
                </a:rPr>
                <a:t>,Label</a:t>
              </a:r>
              <a:r>
                <a:rPr lang="en-US" altLang="zh-CN" sz="2000" b="1" kern="1200" baseline="-25000" dirty="0">
                  <a:solidFill>
                    <a:srgbClr val="7030A0"/>
                  </a:solidFill>
                  <a:latin typeface="Courier New" pitchFamily="49" charset="0"/>
                  <a:ea typeface="ＭＳ Ｐゴシック" pitchFamily="34" charset="-128"/>
                  <a:cs typeface="+mn-cs"/>
                </a:rPr>
                <a:t>1</a:t>
              </a:r>
              <a:r>
                <a:rPr lang="en-US" altLang="zh-CN" sz="2000" b="1" kern="1200" baseline="-25000" dirty="0">
                  <a:solidFill>
                    <a:srgbClr val="7030A0"/>
                  </a:solidFill>
                  <a:latin typeface="Courier New" pitchFamily="-65" charset="0"/>
                  <a:ea typeface="ＭＳ Ｐゴシック" pitchFamily="34" charset="-128"/>
                </a:rPr>
                <a:t>		</a:t>
              </a:r>
              <a:r>
                <a:rPr lang="en-US" altLang="zh-CN" sz="2000" dirty="0">
                  <a:latin typeface="Courier New" pitchFamily="-65" charset="0"/>
                  <a:cs typeface="+mn-cs"/>
                </a:rPr>
                <a:t>(in MIPS)</a:t>
              </a:r>
              <a:endParaRPr lang="en-US" altLang="zh-CN" sz="2000" dirty="0">
                <a:solidFill>
                  <a:srgbClr val="7030A0"/>
                </a:solidFill>
                <a:latin typeface="Courier New" pitchFamily="-65" charset="0"/>
                <a:cs typeface="+mn-cs"/>
              </a:endParaRPr>
            </a:p>
            <a:p>
              <a:pPr lvl="1">
                <a:lnSpc>
                  <a:spcPct val="150000"/>
                </a:lnSpc>
                <a:defRPr/>
              </a:pPr>
              <a:r>
                <a:rPr lang="en-US" altLang="zh-CN" sz="2000" b="1" kern="1200" dirty="0" err="1">
                  <a:solidFill>
                    <a:srgbClr val="7030A0"/>
                  </a:solidFill>
                  <a:highlight>
                    <a:srgbClr val="FFFF00"/>
                  </a:highlight>
                  <a:latin typeface="Courier New" pitchFamily="49" charset="0"/>
                  <a:ea typeface="ＭＳ Ｐゴシック" pitchFamily="34" charset="-128"/>
                  <a:cs typeface="+mn-cs"/>
                </a:rPr>
                <a:t>bne</a:t>
              </a:r>
              <a:r>
                <a:rPr lang="en-US" altLang="zh-CN" sz="2000" b="1" kern="1200" dirty="0">
                  <a:solidFill>
                    <a:srgbClr val="7030A0"/>
                  </a:solidFill>
                  <a:latin typeface="Courier New" pitchFamily="49" charset="0"/>
                  <a:ea typeface="ＭＳ Ｐゴシック" pitchFamily="34" charset="-128"/>
                  <a:cs typeface="+mn-cs"/>
                </a:rPr>
                <a:t> reg</a:t>
              </a:r>
              <a:r>
                <a:rPr lang="en-US" altLang="zh-CN" sz="2000" b="1" kern="1200" baseline="-25000" dirty="0">
                  <a:solidFill>
                    <a:srgbClr val="7030A0"/>
                  </a:solidFill>
                  <a:latin typeface="Courier New" pitchFamily="49" charset="0"/>
                  <a:ea typeface="ＭＳ Ｐゴシック" pitchFamily="34" charset="-128"/>
                  <a:cs typeface="+mn-cs"/>
                </a:rPr>
                <a:t>1</a:t>
              </a:r>
              <a:r>
                <a:rPr lang="en-US" altLang="zh-CN" sz="2000" b="1" kern="1200" dirty="0">
                  <a:solidFill>
                    <a:srgbClr val="7030A0"/>
                  </a:solidFill>
                  <a:latin typeface="Courier New" pitchFamily="49" charset="0"/>
                  <a:ea typeface="ＭＳ Ｐゴシック" pitchFamily="34" charset="-128"/>
                  <a:cs typeface="+mn-cs"/>
                </a:rPr>
                <a:t>,reg</a:t>
              </a:r>
              <a:r>
                <a:rPr lang="en-US" altLang="zh-CN" sz="2000" b="1" kern="1200" baseline="-25000" dirty="0">
                  <a:solidFill>
                    <a:srgbClr val="7030A0"/>
                  </a:solidFill>
                  <a:latin typeface="Courier New" pitchFamily="49" charset="0"/>
                  <a:ea typeface="ＭＳ Ｐゴシック" pitchFamily="34" charset="-128"/>
                  <a:cs typeface="+mn-cs"/>
                </a:rPr>
                <a:t>2</a:t>
              </a:r>
              <a:r>
                <a:rPr lang="en-US" altLang="zh-CN" sz="2000" b="1" kern="1200" dirty="0">
                  <a:solidFill>
                    <a:srgbClr val="7030A0"/>
                  </a:solidFill>
                  <a:latin typeface="Courier New" pitchFamily="49" charset="0"/>
                  <a:ea typeface="ＭＳ Ｐゴシック" pitchFamily="34" charset="-128"/>
                  <a:cs typeface="+mn-cs"/>
                </a:rPr>
                <a:t>,Label</a:t>
              </a:r>
              <a:r>
                <a:rPr lang="en-US" altLang="zh-CN" sz="2000" b="1" kern="1200" baseline="-25000" dirty="0">
                  <a:solidFill>
                    <a:srgbClr val="7030A0"/>
                  </a:solidFill>
                  <a:latin typeface="Courier New" pitchFamily="49" charset="0"/>
                  <a:ea typeface="ＭＳ Ｐゴシック" pitchFamily="34" charset="-128"/>
                  <a:cs typeface="+mn-cs"/>
                </a:rPr>
                <a:t>2		</a:t>
              </a:r>
              <a:r>
                <a:rPr lang="en-US" altLang="zh-CN" sz="2000" dirty="0">
                  <a:latin typeface="Courier New" pitchFamily="-65" charset="0"/>
                  <a:cs typeface="+mn-cs"/>
                </a:rPr>
                <a:t>(in MIPS)</a:t>
              </a:r>
              <a:endParaRPr lang="en-US" altLang="zh-CN" sz="2000" b="1" kern="1200" baseline="-25000" dirty="0">
                <a:solidFill>
                  <a:srgbClr val="7030A0"/>
                </a:solidFill>
                <a:latin typeface="Courier New" pitchFamily="49" charset="0"/>
                <a:ea typeface="ＭＳ Ｐゴシック" pitchFamily="34" charset="-128"/>
                <a:cs typeface="+mn-cs"/>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无条件跳转指令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defRPr/>
              </a:pPr>
              <a:r>
                <a:rPr lang="en-US" altLang="zh-CN" sz="2000" b="1" dirty="0" err="1">
                  <a:latin typeface="Courier New" pitchFamily="-65" charset="0"/>
                  <a:cs typeface="+mn-cs"/>
                </a:rPr>
                <a:t>goto</a:t>
              </a:r>
              <a:r>
                <a:rPr lang="en-US" altLang="zh-CN" sz="2000" b="1" dirty="0">
                  <a:latin typeface="Courier New" pitchFamily="-65" charset="0"/>
                  <a:cs typeface="+mn-cs"/>
                </a:rPr>
                <a:t> Label</a:t>
              </a:r>
              <a:r>
                <a:rPr lang="zh-CN" altLang="en-US" sz="2000" b="1" dirty="0">
                  <a:latin typeface="Courier New" pitchFamily="-65" charset="0"/>
                  <a:cs typeface="+mn-cs"/>
                </a:rPr>
                <a:t>；</a:t>
              </a:r>
              <a:r>
                <a:rPr lang="en-US" altLang="zh-CN" sz="2000" b="1" dirty="0">
                  <a:latin typeface="Courier New" pitchFamily="-65" charset="0"/>
                  <a:cs typeface="+mn-cs"/>
                </a:rPr>
                <a:t>			</a:t>
              </a:r>
              <a:r>
                <a:rPr lang="en-US" altLang="zh-CN" sz="2000" dirty="0">
                  <a:latin typeface="Courier New" pitchFamily="-65" charset="0"/>
                  <a:cs typeface="+mn-cs"/>
                </a:rPr>
                <a:t>(in C)</a:t>
              </a:r>
            </a:p>
            <a:p>
              <a:pPr lvl="1">
                <a:lnSpc>
                  <a:spcPct val="150000"/>
                </a:lnSpc>
                <a:defRPr/>
              </a:pPr>
              <a:r>
                <a:rPr lang="en-US" altLang="zh-CN" sz="2000" b="1" dirty="0">
                  <a:solidFill>
                    <a:srgbClr val="7030A0"/>
                  </a:solidFill>
                  <a:highlight>
                    <a:srgbClr val="FFFF00"/>
                  </a:highlight>
                  <a:latin typeface="Courier New" pitchFamily="-65" charset="0"/>
                  <a:cs typeface="+mn-cs"/>
                </a:rPr>
                <a:t>j</a:t>
              </a:r>
              <a:r>
                <a:rPr lang="en-US" altLang="zh-CN" sz="2000" b="1" dirty="0">
                  <a:solidFill>
                    <a:srgbClr val="7030A0"/>
                  </a:solidFill>
                  <a:latin typeface="Courier New" pitchFamily="-65" charset="0"/>
                  <a:cs typeface="+mn-cs"/>
                </a:rPr>
                <a:t> Label				</a:t>
              </a:r>
              <a:r>
                <a:rPr lang="en-US" altLang="zh-CN" sz="2000" dirty="0">
                  <a:latin typeface="Courier New" pitchFamily="-65" charset="0"/>
                  <a:cs typeface="+mn-cs"/>
                </a:rPr>
                <a:t>(in MIPS)</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条件判断</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DEDEB6E0-11E5-83EB-76A2-8E6B724E5796}"/>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683716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8" y="2195240"/>
            <a:ext cx="9581882" cy="142289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指令：操作码（指令让计算机做的事情）和操作数（计算机操作的对象）</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指令集是由一组操作码、操作数和寻址模式定义的指令集合</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寻址模式决定了如何计算将要读取</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存储的存储单元的地址</a:t>
            </a:r>
          </a:p>
        </p:txBody>
      </p:sp>
      <p:sp>
        <p:nvSpPr>
          <p:cNvPr id="7" name="自选图形 8">
            <a:extLst>
              <a:ext uri="{FF2B5EF4-FFF2-40B4-BE49-F238E27FC236}">
                <a16:creationId xmlns:a16="http://schemas.microsoft.com/office/drawing/2014/main" id="{2EE48745-914F-5D88-4DDB-A003E9587049}"/>
              </a:ext>
            </a:extLst>
          </p:cNvPr>
          <p:cNvSpPr>
            <a:spLocks noChangeArrowheads="1"/>
          </p:cNvSpPr>
          <p:nvPr/>
        </p:nvSpPr>
        <p:spPr bwMode="auto">
          <a:xfrm flipH="1">
            <a:off x="8574430" y="3559629"/>
            <a:ext cx="2133153" cy="1056606"/>
          </a:xfrm>
          <a:prstGeom prst="wedgeRoundRectCallout">
            <a:avLst>
              <a:gd name="adj1" fmla="val 129583"/>
              <a:gd name="adj2" fmla="val -138975"/>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defRPr/>
            </a:pPr>
            <a:r>
              <a:rPr lang="zh-CN" altLang="en-US" sz="1600" kern="0" dirty="0">
                <a:solidFill>
                  <a:srgbClr val="000000"/>
                </a:solidFill>
                <a:effectLst>
                  <a:outerShdw blurRad="38100" dist="38100" dir="2700000" algn="tl">
                    <a:srgbClr val="FFFFFF"/>
                  </a:outerShdw>
                </a:effectLst>
                <a:latin typeface="微软雅黑"/>
              </a:rPr>
              <a:t>指令的操作数需要解决计算机被要求处理什么数据的问题</a:t>
            </a:r>
          </a:p>
        </p:txBody>
      </p:sp>
      <p:sp>
        <p:nvSpPr>
          <p:cNvPr id="8" name="自选图形 9">
            <a:extLst>
              <a:ext uri="{FF2B5EF4-FFF2-40B4-BE49-F238E27FC236}">
                <a16:creationId xmlns:a16="http://schemas.microsoft.com/office/drawing/2014/main" id="{4E0A4CFF-1C4A-018B-00BD-826D8B70ED5A}"/>
              </a:ext>
            </a:extLst>
          </p:cNvPr>
          <p:cNvSpPr>
            <a:spLocks noChangeArrowheads="1"/>
          </p:cNvSpPr>
          <p:nvPr/>
        </p:nvSpPr>
        <p:spPr bwMode="auto">
          <a:xfrm flipH="1">
            <a:off x="1170692" y="4313236"/>
            <a:ext cx="2360238" cy="1056606"/>
          </a:xfrm>
          <a:prstGeom prst="wedgeRoundRectCallout">
            <a:avLst>
              <a:gd name="adj1" fmla="val 9833"/>
              <a:gd name="adj2" fmla="val -222212"/>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defRPr/>
            </a:pPr>
            <a:r>
              <a:rPr lang="zh-CN" altLang="en-US" sz="1600" kern="0" dirty="0">
                <a:solidFill>
                  <a:srgbClr val="000000"/>
                </a:solidFill>
                <a:effectLst>
                  <a:outerShdw blurRad="38100" dist="38100" dir="2700000" algn="tl">
                    <a:srgbClr val="FFFFFF"/>
                  </a:outerShdw>
                </a:effectLst>
                <a:latin typeface="+mn-ea"/>
              </a:rPr>
              <a:t>指令的操作码需要解决计算机被要求对数据做什么处理的问题</a:t>
            </a:r>
          </a:p>
        </p:txBody>
      </p:sp>
      <p:sp>
        <p:nvSpPr>
          <p:cNvPr id="9" name="自选图形 7">
            <a:extLst>
              <a:ext uri="{FF2B5EF4-FFF2-40B4-BE49-F238E27FC236}">
                <a16:creationId xmlns:a16="http://schemas.microsoft.com/office/drawing/2014/main" id="{D69076A3-DBE7-7C68-FDE4-0615F1CA348C}"/>
              </a:ext>
            </a:extLst>
          </p:cNvPr>
          <p:cNvSpPr>
            <a:spLocks noChangeArrowheads="1"/>
          </p:cNvSpPr>
          <p:nvPr/>
        </p:nvSpPr>
        <p:spPr bwMode="auto">
          <a:xfrm flipH="1">
            <a:off x="4895586" y="4379004"/>
            <a:ext cx="2400828" cy="1056606"/>
          </a:xfrm>
          <a:prstGeom prst="wedgeRoundRectCallout">
            <a:avLst>
              <a:gd name="adj1" fmla="val 40460"/>
              <a:gd name="adj2" fmla="val -123158"/>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defRPr/>
            </a:pPr>
            <a:r>
              <a:rPr lang="zh-CN" altLang="en-US" sz="1600" kern="0" dirty="0">
                <a:solidFill>
                  <a:srgbClr val="000000"/>
                </a:solidFill>
                <a:effectLst>
                  <a:outerShdw blurRad="38100" dist="38100" dir="2700000" algn="tl">
                    <a:srgbClr val="FFFFFF"/>
                  </a:outerShdw>
                </a:effectLst>
                <a:latin typeface="+mj-ea"/>
                <a:ea typeface="+mj-ea"/>
              </a:rPr>
              <a:t>指令的寻址方式需要解决怎样才能得到要处理的数据的问题</a:t>
            </a:r>
          </a:p>
        </p:txBody>
      </p:sp>
    </p:spTree>
    <p:custDataLst>
      <p:tags r:id="rId1"/>
    </p:custDataLst>
    <p:extLst>
      <p:ext uri="{BB962C8B-B14F-4D97-AF65-F5344CB8AC3E}">
        <p14:creationId xmlns:p14="http://schemas.microsoft.com/office/powerpoint/2010/main" val="198927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044231"/>
          </a:xfrm>
          <a:prstGeom prst="rect">
            <a:avLst/>
          </a:prstGeom>
          <a:noFill/>
        </p:spPr>
        <p:txBody>
          <a:bodyPr wrap="square">
            <a:spAutoFit/>
          </a:bodyPr>
          <a:lstStyle/>
          <a:p>
            <a:pPr marL="285750" indent="-285750">
              <a:lnSpc>
                <a:spcPct val="150000"/>
              </a:lnSpc>
              <a:buFont typeface="Wingdings" pitchFamily="2" charset="2"/>
              <a:buChar char="Ø"/>
              <a:defRP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CISC</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Complex Instruction Set Computer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复杂指令集计算机）</a:t>
            </a:r>
          </a:p>
          <a:p>
            <a:pPr marL="800100" lvl="1" indent="-34290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具有复杂化的倾向，提供了功能强大的复杂指令，开发程序比较容易，但是由于指令复杂，指令执行效率较低</a:t>
            </a:r>
          </a:p>
          <a:p>
            <a:pPr marL="800100" lvl="1" indent="-342900">
              <a:lnSpc>
                <a:spcPct val="150000"/>
              </a:lnSpc>
              <a:buFont typeface="Arial" panose="020B0604020202020204" pitchFamily="34" charset="0"/>
              <a:buChar char="•"/>
              <a:defRP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a:t>
            </a:r>
          </a:p>
          <a:p>
            <a:pPr marL="285750" indent="-285750">
              <a:lnSpc>
                <a:spcPct val="150000"/>
              </a:lnSpc>
              <a:buFont typeface="Wingdings" pitchFamily="2" charset="2"/>
              <a:buChar char="Ø"/>
              <a:defRP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Reduced Instruction Set Computer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精简指令集计算机）</a:t>
            </a:r>
          </a:p>
          <a:p>
            <a:pPr marL="742950" lvl="1" indent="-285750">
              <a:lnSpc>
                <a:spcPct val="150000"/>
              </a:lnSpc>
              <a:buFont typeface="Arial" panose="020B0604020202020204" pitchFamily="34" charset="0"/>
              <a:buChar char="•"/>
              <a:defRP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的指令集较小，指令执行效率比</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CISC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高，但是，在开发程序方面则有所欠缺</a:t>
            </a:r>
          </a:p>
          <a:p>
            <a:pPr marL="742950" lvl="1" indent="-285750">
              <a:lnSpc>
                <a:spcPct val="150000"/>
              </a:lnSpc>
              <a:buFont typeface="Arial" panose="020B0604020202020204" pitchFamily="34" charset="0"/>
              <a:buChar char="•"/>
              <a:defRP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IBM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PowerPC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 RISC</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ARM</a:t>
            </a:r>
            <a:endParaRPr lang="e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44132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4244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早期</a:t>
            </a:r>
            <a:r>
              <a:rPr lang="en-US" altLang="en-US" sz="2000" dirty="0"/>
              <a:t>CISC</a:t>
            </a:r>
            <a:r>
              <a:rPr lang="zh-CN" altLang="en-US" sz="2000" dirty="0"/>
              <a:t>设计风格的主要特点</a:t>
            </a:r>
            <a:endParaRPr lang="en-US" altLang="zh-CN" sz="2000" dirty="0"/>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指令系统复杂</a:t>
            </a:r>
          </a:p>
          <a:p>
            <a:pPr lvl="1">
              <a:lnSpc>
                <a:spcPct val="15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变长操作码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变长指令字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指令多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寻址方式多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指令格式多 </a:t>
            </a:r>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指令周期长</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绝大多数指令需要多个时钟周期才能完成</a:t>
            </a:r>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各种指令都能访问存储器</a:t>
            </a:r>
          </a:p>
          <a:p>
            <a:pPr lvl="1">
              <a:lnSpc>
                <a:spcPct val="15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除了专门的存储器读写指令外，运算指令也能访问存储器</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采用微程序控制</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有专用寄存器</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难以进行编译优化来生成高效目标代码</a:t>
            </a:r>
          </a:p>
        </p:txBody>
      </p:sp>
    </p:spTree>
    <p:custDataLst>
      <p:tags r:id="rId1"/>
    </p:custDataLst>
    <p:extLst>
      <p:ext uri="{BB962C8B-B14F-4D97-AF65-F5344CB8AC3E}">
        <p14:creationId xmlns:p14="http://schemas.microsoft.com/office/powerpoint/2010/main" val="988858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931030"/>
          </a:xfrm>
          <a:prstGeom prst="rect">
            <a:avLst/>
          </a:prstGeom>
          <a:noFill/>
        </p:spPr>
        <p:txBody>
          <a:bodyPr wrap="square">
            <a:spAutoFit/>
          </a:bodyPr>
          <a:lstStyle/>
          <a:p>
            <a:pPr marL="285750" indent="-285750">
              <a:lnSpc>
                <a:spcPct val="150000"/>
              </a:lnSpc>
              <a:buFont typeface="Wingdings" pitchFamily="2" charset="2"/>
              <a:buChar char="Ø"/>
              <a:defRPr/>
            </a:pPr>
            <a:r>
              <a:rPr lang="en" altLang="zh-CN" sz="2000" dirty="0"/>
              <a:t>CISC</a:t>
            </a:r>
            <a:r>
              <a:rPr lang="zh-CN" altLang="en-US" sz="2000" dirty="0"/>
              <a:t>的缺陷</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日趋庞大的指令系统不但使计算机的研制周期变长，而且难以保证设计的正确性，难以调试和维护，并且因指令操作复杂而增加机器周期，从而降低了系统性能。</a:t>
            </a:r>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1975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IBM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公司开始研究指令系统的合理性问题，</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John Cocks</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提出精简指令系统计算机 </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 ( Reduce Instruction Set Computer )</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t>对</a:t>
            </a:r>
            <a:r>
              <a:rPr lang="en" altLang="zh-CN" sz="2000" dirty="0"/>
              <a:t>CISC</a:t>
            </a:r>
            <a:r>
              <a:rPr lang="zh-CN" altLang="en-US" sz="2000" dirty="0"/>
              <a:t>进行测试，发现一个事实：</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在程序中各种指令出现的频率悬殊很大，最常使用的是一些简单指令，这些指令占程序的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，但只占指令系统的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。而且在微程序控制的计算机中，占指令总数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的复杂指令占用了控制存储器容量的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en-US" altLang="zh-CN" sz="2000" dirty="0"/>
              <a:t>1982</a:t>
            </a:r>
            <a:r>
              <a:rPr lang="zh-CN" altLang="en-US" sz="2000" dirty="0"/>
              <a:t>年美国加州伯克利大学的</a:t>
            </a:r>
            <a:r>
              <a:rPr lang="en" altLang="zh-CN" sz="2000" dirty="0"/>
              <a:t>RISC-I</a:t>
            </a:r>
            <a:r>
              <a:rPr lang="zh-CN" altLang="en" sz="2000" dirty="0"/>
              <a:t>，</a:t>
            </a:r>
            <a:r>
              <a:rPr lang="zh-CN" altLang="en-US" sz="2000" dirty="0"/>
              <a:t>斯坦福大学的</a:t>
            </a:r>
            <a:r>
              <a:rPr lang="en" altLang="zh-CN" sz="2000" dirty="0"/>
              <a:t>MIPS</a:t>
            </a:r>
            <a:r>
              <a:rPr lang="zh-CN" altLang="en" sz="2000" dirty="0"/>
              <a:t>，</a:t>
            </a:r>
            <a:r>
              <a:rPr lang="en" altLang="zh-CN" sz="2000" dirty="0"/>
              <a:t>IBM</a:t>
            </a:r>
            <a:r>
              <a:rPr lang="zh-CN" altLang="en-US" sz="2000" dirty="0"/>
              <a:t>公司的</a:t>
            </a:r>
            <a:r>
              <a:rPr lang="en" altLang="zh-CN" sz="2000" dirty="0"/>
              <a:t>IBM801</a:t>
            </a:r>
            <a:r>
              <a:rPr lang="zh-CN" altLang="en-US" sz="2000" dirty="0"/>
              <a:t>相继宣告完成，这些机器被称为第一代</a:t>
            </a:r>
            <a:r>
              <a:rPr lang="en" altLang="zh-CN" sz="2000" dirty="0"/>
              <a:t>RISC</a:t>
            </a:r>
            <a:r>
              <a:rPr lang="zh-CN" altLang="en-US" sz="2000" dirty="0"/>
              <a:t>机</a:t>
            </a:r>
          </a:p>
        </p:txBody>
      </p:sp>
    </p:spTree>
    <p:custDataLst>
      <p:tags r:id="rId1"/>
    </p:custDataLst>
    <p:extLst>
      <p:ext uri="{BB962C8B-B14F-4D97-AF65-F5344CB8AC3E}">
        <p14:creationId xmlns:p14="http://schemas.microsoft.com/office/powerpoint/2010/main" val="254844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98139" cy="1744515"/>
            <a:chOff x="1887176" y="1780605"/>
            <a:chExt cx="2671982" cy="7630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硬件的设计如何适配不同软件的功能</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软件的开发如何适用于不同的物理机器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计算机硬件和软件之间的接口（狭义 </a:t>
              </a:r>
              <a:r>
                <a:rPr lang="en-US" altLang="zh-CN" sz="2800" dirty="0">
                  <a:solidFill>
                    <a:schemeClr val="tx1">
                      <a:lumMod val="85000"/>
                      <a:lumOff val="15000"/>
                    </a:schemeClr>
                  </a:solidFill>
                </a:rPr>
                <a:t>VS </a:t>
              </a:r>
              <a:r>
                <a:rPr lang="zh-CN" altLang="en-US" sz="2800" dirty="0">
                  <a:solidFill>
                    <a:schemeClr val="tx1">
                      <a:lumMod val="85000"/>
                      <a:lumOff val="15000"/>
                    </a:schemeClr>
                  </a:solidFill>
                </a:rPr>
                <a:t>广义）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3" name="组合 22">
            <a:extLst>
              <a:ext uri="{FF2B5EF4-FFF2-40B4-BE49-F238E27FC236}">
                <a16:creationId xmlns:a16="http://schemas.microsoft.com/office/drawing/2014/main" id="{EE904F26-9044-E8C8-243A-57EF2DC078DF}"/>
              </a:ext>
            </a:extLst>
          </p:cNvPr>
          <p:cNvGrpSpPr/>
          <p:nvPr/>
        </p:nvGrpSpPr>
        <p:grpSpPr>
          <a:xfrm>
            <a:off x="6660567" y="2530854"/>
            <a:ext cx="4460279" cy="3678357"/>
            <a:chOff x="7008910" y="2591814"/>
            <a:chExt cx="3259138" cy="2517775"/>
          </a:xfrm>
        </p:grpSpPr>
        <p:sp>
          <p:nvSpPr>
            <p:cNvPr id="12" name="圆角矩形 3">
              <a:extLst>
                <a:ext uri="{FF2B5EF4-FFF2-40B4-BE49-F238E27FC236}">
                  <a16:creationId xmlns:a16="http://schemas.microsoft.com/office/drawing/2014/main" id="{7A04A8E6-BAD8-E1FF-EE22-3747D390A897}"/>
                </a:ext>
              </a:extLst>
            </p:cNvPr>
            <p:cNvSpPr/>
            <p:nvPr/>
          </p:nvSpPr>
          <p:spPr>
            <a:xfrm>
              <a:off x="7008910" y="2593402"/>
              <a:ext cx="3257550" cy="1077912"/>
            </a:xfrm>
            <a:prstGeom prst="roundRect">
              <a:avLst/>
            </a:prstGeom>
            <a:solidFill>
              <a:srgbClr val="FF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软</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3" name="圆角矩形 4">
              <a:extLst>
                <a:ext uri="{FF2B5EF4-FFF2-40B4-BE49-F238E27FC236}">
                  <a16:creationId xmlns:a16="http://schemas.microsoft.com/office/drawing/2014/main" id="{37C4563E-2E10-5E67-DA74-C2F58C1B82D2}"/>
                </a:ext>
              </a:extLst>
            </p:cNvPr>
            <p:cNvSpPr/>
            <p:nvPr/>
          </p:nvSpPr>
          <p:spPr>
            <a:xfrm>
              <a:off x="7008910" y="4030090"/>
              <a:ext cx="3257550" cy="1077913"/>
            </a:xfrm>
            <a:prstGeom prst="roundRect">
              <a:avLst/>
            </a:prstGeom>
            <a:solidFill>
              <a:srgbClr val="99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硬</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4" name="圆角矩形 5">
              <a:extLst>
                <a:ext uri="{FF2B5EF4-FFF2-40B4-BE49-F238E27FC236}">
                  <a16:creationId xmlns:a16="http://schemas.microsoft.com/office/drawing/2014/main" id="{9B01653B-E77D-6648-F6B6-DEEE40776649}"/>
                </a:ext>
              </a:extLst>
            </p:cNvPr>
            <p:cNvSpPr/>
            <p:nvPr/>
          </p:nvSpPr>
          <p:spPr bwMode="auto">
            <a:xfrm>
              <a:off x="7459761" y="4749227"/>
              <a:ext cx="2808287" cy="360362"/>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物理元件</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6" name="圆角矩形 6">
              <a:extLst>
                <a:ext uri="{FF2B5EF4-FFF2-40B4-BE49-F238E27FC236}">
                  <a16:creationId xmlns:a16="http://schemas.microsoft.com/office/drawing/2014/main" id="{9F81E7D8-FEB0-7730-FD34-14FC1E880ACD}"/>
                </a:ext>
              </a:extLst>
            </p:cNvPr>
            <p:cNvSpPr/>
            <p:nvPr/>
          </p:nvSpPr>
          <p:spPr bwMode="auto">
            <a:xfrm>
              <a:off x="7459761" y="4388865"/>
              <a:ext cx="2808287"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逻辑电路</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7" name="圆角矩形 7">
              <a:extLst>
                <a:ext uri="{FF2B5EF4-FFF2-40B4-BE49-F238E27FC236}">
                  <a16:creationId xmlns:a16="http://schemas.microsoft.com/office/drawing/2014/main" id="{CA600BD1-74CC-1AC8-53C2-3EA9C3568D16}"/>
                </a:ext>
              </a:extLst>
            </p:cNvPr>
            <p:cNvSpPr/>
            <p:nvPr/>
          </p:nvSpPr>
          <p:spPr bwMode="auto">
            <a:xfrm>
              <a:off x="7459761" y="4030090"/>
              <a:ext cx="2808287"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数据通路（处理器）</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8" name="圆角矩形 8">
              <a:extLst>
                <a:ext uri="{FF2B5EF4-FFF2-40B4-BE49-F238E27FC236}">
                  <a16:creationId xmlns:a16="http://schemas.microsoft.com/office/drawing/2014/main" id="{90F0A6CE-5285-2939-4188-5F457F09F417}"/>
                </a:ext>
              </a:extLst>
            </p:cNvPr>
            <p:cNvSpPr/>
            <p:nvPr/>
          </p:nvSpPr>
          <p:spPr bwMode="auto">
            <a:xfrm>
              <a:off x="7459760" y="3669727"/>
              <a:ext cx="2806700" cy="36036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dirty="0">
                  <a:ln>
                    <a:noFill/>
                  </a:ln>
                  <a:solidFill>
                    <a:srgbClr val="FF0000"/>
                  </a:solidFill>
                  <a:effectLst/>
                  <a:uLnTx/>
                  <a:uFillTx/>
                  <a:latin typeface="宋体" pitchFamily="2" charset="-122"/>
                  <a:ea typeface="黑体" pitchFamily="49" charset="-122"/>
                  <a:cs typeface="Times New Roman" pitchFamily="18" charset="0"/>
                </a:rPr>
                <a:t>指令集结构</a:t>
              </a:r>
              <a:endParaRPr kumimoji="1" lang="zh-CN" altLang="zh-CN" sz="2000" b="1" i="0" u="none" strike="noStrike" kern="0" cap="none" spc="0" normalizeH="0" baseline="0" noProof="0" dirty="0">
                <a:ln>
                  <a:noFill/>
                </a:ln>
                <a:solidFill>
                  <a:srgbClr val="FFFFFF"/>
                </a:solidFill>
                <a:effectLst/>
                <a:uLnTx/>
                <a:uFillTx/>
                <a:latin typeface="宋体" pitchFamily="2" charset="-122"/>
                <a:ea typeface="黑体" pitchFamily="49" charset="-122"/>
                <a:cs typeface="Times New Roman" pitchFamily="18" charset="0"/>
              </a:endParaRPr>
            </a:p>
          </p:txBody>
        </p:sp>
        <p:sp>
          <p:nvSpPr>
            <p:cNvPr id="19" name="圆角矩形 9">
              <a:extLst>
                <a:ext uri="{FF2B5EF4-FFF2-40B4-BE49-F238E27FC236}">
                  <a16:creationId xmlns:a16="http://schemas.microsoft.com/office/drawing/2014/main" id="{7988385F-DB48-3BFF-C786-4AE30B119B6B}"/>
                </a:ext>
              </a:extLst>
            </p:cNvPr>
            <p:cNvSpPr/>
            <p:nvPr/>
          </p:nvSpPr>
          <p:spPr bwMode="auto">
            <a:xfrm>
              <a:off x="7459761" y="2591814"/>
              <a:ext cx="2808287" cy="1079500"/>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程序</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1" name="圆角矩形 10">
              <a:extLst>
                <a:ext uri="{FF2B5EF4-FFF2-40B4-BE49-F238E27FC236}">
                  <a16:creationId xmlns:a16="http://schemas.microsoft.com/office/drawing/2014/main" id="{2234A44E-5C26-8453-E12E-91399E99C4BE}"/>
                </a:ext>
              </a:extLst>
            </p:cNvPr>
            <p:cNvSpPr/>
            <p:nvPr/>
          </p:nvSpPr>
          <p:spPr bwMode="auto">
            <a:xfrm>
              <a:off x="8107461" y="3310953"/>
              <a:ext cx="2016125"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操作系统</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2" name="圆角矩形 11">
              <a:extLst>
                <a:ext uri="{FF2B5EF4-FFF2-40B4-BE49-F238E27FC236}">
                  <a16:creationId xmlns:a16="http://schemas.microsoft.com/office/drawing/2014/main" id="{37E0F72C-2FF5-D42C-EEB7-A6B45C5C95E6}"/>
                </a:ext>
              </a:extLst>
            </p:cNvPr>
            <p:cNvSpPr/>
            <p:nvPr/>
          </p:nvSpPr>
          <p:spPr bwMode="auto">
            <a:xfrm>
              <a:off x="8539261" y="2950590"/>
              <a:ext cx="1584325"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语言处理</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grpSp>
    </p:spTree>
    <p:custDataLst>
      <p:tags r:id="rId1"/>
    </p:custDataLst>
    <p:extLst>
      <p:ext uri="{BB962C8B-B14F-4D97-AF65-F5344CB8AC3E}">
        <p14:creationId xmlns:p14="http://schemas.microsoft.com/office/powerpoint/2010/main" val="124909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746364"/>
          </a:xfrm>
          <a:prstGeom prst="rect">
            <a:avLst/>
          </a:prstGeom>
          <a:noFill/>
        </p:spPr>
        <p:txBody>
          <a:bodyPr wrap="square">
            <a:spAutoFit/>
          </a:bodyPr>
          <a:lstStyle/>
          <a:p>
            <a:pPr marL="285750" indent="-285750">
              <a:lnSpc>
                <a:spcPct val="150000"/>
              </a:lnSpc>
              <a:buFont typeface="Wingdings" pitchFamily="2" charset="2"/>
              <a:buChar char="Ø"/>
              <a:defRPr/>
            </a:pPr>
            <a:r>
              <a:rPr lang="en" altLang="zh-CN" sz="2000" dirty="0"/>
              <a:t>RISC</a:t>
            </a:r>
            <a:r>
              <a:rPr lang="zh-CN" altLang="en-US" sz="2000" dirty="0"/>
              <a:t>设计风格的主要特点</a:t>
            </a:r>
          </a:p>
          <a:p>
            <a:pPr marL="742950" lvl="1" indent="-285750">
              <a:lnSpc>
                <a:spcPct val="12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简化的指令系统</a:t>
            </a:r>
          </a:p>
          <a:p>
            <a:pPr lvl="2">
              <a:lnSpc>
                <a:spcPct val="12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指令少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寻址方式少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指令格式少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指令长度一致</a:t>
            </a:r>
          </a:p>
          <a:p>
            <a:pPr marL="742950" lvl="1" indent="-285750">
              <a:lnSpc>
                <a:spcPct val="12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以</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register-to-register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）方式工作</a:t>
            </a:r>
          </a:p>
          <a:p>
            <a:pPr lvl="1">
              <a:lnSpc>
                <a:spcPct val="12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除</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Load/Store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指令可访问存储器外，其余指令都只访问寄存器。</a:t>
            </a:r>
          </a:p>
          <a:p>
            <a:pPr marL="742950" lvl="1" indent="-285750">
              <a:lnSpc>
                <a:spcPct val="12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指令周期短</a:t>
            </a:r>
          </a:p>
          <a:p>
            <a:pPr lvl="1">
              <a:lnSpc>
                <a:spcPct val="12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以流水线方式工作， 因而除</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Load/Store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指令外，其他简单指令都只需一个或一个不到的时钟周期就可完成。</a:t>
            </a:r>
          </a:p>
          <a:p>
            <a:pPr marL="742950" lvl="1" indent="-285750">
              <a:lnSpc>
                <a:spcPct val="12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采用大量通用寄存器，以减少访存次数</a:t>
            </a:r>
          </a:p>
          <a:p>
            <a:pPr marL="742950" lvl="1" indent="-285750">
              <a:lnSpc>
                <a:spcPct val="12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采用组合逻辑电路控制，不用或少用微程序控制</a:t>
            </a:r>
          </a:p>
          <a:p>
            <a:pPr marL="742950" lvl="1" indent="-285750">
              <a:lnSpc>
                <a:spcPct val="12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采用优化的编译系统，力求有效地支持高级语言程序</a:t>
            </a:r>
          </a:p>
          <a:p>
            <a:pPr marL="285750" indent="-285750">
              <a:lnSpc>
                <a:spcPct val="150000"/>
              </a:lnSpc>
              <a:buFont typeface="Wingdings" pitchFamily="2" charset="2"/>
              <a:buChar char="Ø"/>
              <a:defRPr/>
            </a:pPr>
            <a:r>
              <a:rPr lang="en-US" altLang="zh-CN" sz="2000" dirty="0">
                <a:solidFill>
                  <a:schemeClr val="tx1"/>
                </a:solidFill>
              </a:rPr>
              <a:t>MIPS</a:t>
            </a:r>
            <a:r>
              <a:rPr lang="zh-CN" altLang="en-US" sz="2000" dirty="0">
                <a:solidFill>
                  <a:schemeClr val="tx1"/>
                </a:solidFill>
              </a:rPr>
              <a:t>、</a:t>
            </a:r>
            <a:r>
              <a:rPr lang="en-US" altLang="zh-CN" sz="2000" dirty="0">
                <a:solidFill>
                  <a:schemeClr val="tx1"/>
                </a:solidFill>
              </a:rPr>
              <a:t>RISC(RISC-I</a:t>
            </a:r>
            <a:r>
              <a:rPr lang="zh-CN" altLang="en-US" sz="2000" dirty="0">
                <a:solidFill>
                  <a:schemeClr val="tx1"/>
                </a:solidFill>
              </a:rPr>
              <a:t>到</a:t>
            </a:r>
            <a:r>
              <a:rPr lang="en-US" altLang="zh-CN" sz="2000" dirty="0">
                <a:solidFill>
                  <a:schemeClr val="tx1"/>
                </a:solidFill>
              </a:rPr>
              <a:t>RISC-V</a:t>
            </a:r>
            <a:r>
              <a:rPr lang="zh-CN" altLang="en-US" sz="2000" dirty="0">
                <a:solidFill>
                  <a:schemeClr val="tx1"/>
                </a:solidFill>
              </a:rPr>
              <a:t>）系列架构是典型的</a:t>
            </a:r>
            <a:r>
              <a:rPr lang="en-US" altLang="zh-CN" sz="2000" dirty="0">
                <a:solidFill>
                  <a:schemeClr val="tx1"/>
                </a:solidFill>
              </a:rPr>
              <a:t>RISC</a:t>
            </a:r>
            <a:r>
              <a:rPr lang="zh-CN" altLang="en-US" sz="2000" dirty="0">
                <a:solidFill>
                  <a:schemeClr val="tx1"/>
                </a:solidFill>
              </a:rPr>
              <a:t>处理器，</a:t>
            </a:r>
            <a:r>
              <a:rPr lang="en-US" altLang="zh-CN" sz="2000" dirty="0">
                <a:solidFill>
                  <a:schemeClr val="tx1"/>
                </a:solidFill>
              </a:rPr>
              <a:t>82</a:t>
            </a:r>
            <a:r>
              <a:rPr lang="zh-CN" altLang="en-US" sz="2000" dirty="0">
                <a:solidFill>
                  <a:schemeClr val="tx1"/>
                </a:solidFill>
              </a:rPr>
              <a:t>年以来新的指令集大多采用</a:t>
            </a:r>
            <a:r>
              <a:rPr lang="en-US" altLang="zh-CN" sz="2000" dirty="0">
                <a:solidFill>
                  <a:schemeClr val="tx1"/>
                </a:solidFill>
              </a:rPr>
              <a:t>RISC</a:t>
            </a:r>
            <a:r>
              <a:rPr lang="zh-CN" altLang="en-US" sz="2000" dirty="0">
                <a:solidFill>
                  <a:schemeClr val="tx1"/>
                </a:solidFill>
              </a:rPr>
              <a:t>体系结构</a:t>
            </a:r>
            <a:r>
              <a:rPr lang="zh-CN" altLang="en-US" sz="2000" dirty="0"/>
              <a:t>。</a:t>
            </a:r>
          </a:p>
        </p:txBody>
      </p:sp>
    </p:spTree>
    <p:custDataLst>
      <p:tags r:id="rId1"/>
    </p:custDataLst>
    <p:extLst>
      <p:ext uri="{BB962C8B-B14F-4D97-AF65-F5344CB8AC3E}">
        <p14:creationId xmlns:p14="http://schemas.microsoft.com/office/powerpoint/2010/main" val="403326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00770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按计算机系统的层次结构分类</a:t>
            </a:r>
          </a:p>
          <a:p>
            <a:pPr marL="742950" lvl="1" indent="-285750">
              <a:lnSpc>
                <a:spcPct val="150000"/>
              </a:lnSpc>
              <a:buFont typeface="Arial" panose="020B0604020202020204" pitchFamily="34" charset="0"/>
              <a:buChar char="•"/>
              <a:defRPr/>
            </a:pPr>
            <a:r>
              <a:rPr lang="zh-CN" altLang="en-US" dirty="0"/>
              <a:t>微指令、机器指令、宏指令</a:t>
            </a:r>
          </a:p>
          <a:p>
            <a:pPr marL="285750" indent="-285750">
              <a:lnSpc>
                <a:spcPct val="150000"/>
              </a:lnSpc>
              <a:buFont typeface="Wingdings" pitchFamily="2" charset="2"/>
              <a:buChar char="Ø"/>
              <a:defRPr/>
            </a:pPr>
            <a:r>
              <a:rPr lang="zh-CN" altLang="en-US" sz="2000" dirty="0"/>
              <a:t>按操作数物理位置分类</a:t>
            </a:r>
          </a:p>
          <a:p>
            <a:pPr marL="742950" lvl="1" indent="-285750">
              <a:lnSpc>
                <a:spcPct val="150000"/>
              </a:lnSpc>
              <a:buFont typeface="Arial" panose="020B0604020202020204" pitchFamily="34" charset="0"/>
              <a:buChar char="•"/>
              <a:defRPr/>
            </a:pPr>
            <a:r>
              <a:rPr lang="zh-CN" altLang="en-US" dirty="0"/>
              <a:t>存储器－存储器（</a:t>
            </a:r>
            <a:r>
              <a:rPr lang="en" altLang="zh-CN" dirty="0"/>
              <a:t>SS</a:t>
            </a:r>
            <a:r>
              <a:rPr lang="zh-CN" altLang="en" dirty="0"/>
              <a:t>）</a:t>
            </a:r>
            <a:r>
              <a:rPr lang="zh-CN" altLang="en-US" dirty="0"/>
              <a:t>型、寄存器－寄存器（</a:t>
            </a:r>
            <a:r>
              <a:rPr lang="en" altLang="zh-CN" dirty="0"/>
              <a:t>RR</a:t>
            </a:r>
            <a:r>
              <a:rPr lang="zh-CN" altLang="en" dirty="0"/>
              <a:t>）</a:t>
            </a:r>
            <a:r>
              <a:rPr lang="zh-CN" altLang="en-US" dirty="0"/>
              <a:t>型、寄存器－存储器（</a:t>
            </a:r>
            <a:r>
              <a:rPr lang="en" altLang="zh-CN" dirty="0"/>
              <a:t>RS</a:t>
            </a:r>
            <a:r>
              <a:rPr lang="zh-CN" altLang="en" dirty="0"/>
              <a:t>）</a:t>
            </a:r>
            <a:r>
              <a:rPr lang="zh-CN" altLang="en-US" dirty="0"/>
              <a:t>型 </a:t>
            </a:r>
          </a:p>
          <a:p>
            <a:pPr marL="285750" indent="-285750">
              <a:lnSpc>
                <a:spcPct val="150000"/>
              </a:lnSpc>
              <a:buFont typeface="Wingdings" pitchFamily="2" charset="2"/>
              <a:buChar char="Ø"/>
              <a:defRPr/>
            </a:pPr>
            <a:r>
              <a:rPr lang="zh-CN" altLang="en-US" sz="2000" dirty="0"/>
              <a:t>按指令长度分类</a:t>
            </a:r>
          </a:p>
          <a:p>
            <a:pPr marL="742950" lvl="1" indent="-285750">
              <a:lnSpc>
                <a:spcPct val="150000"/>
              </a:lnSpc>
              <a:buFont typeface="Arial" panose="020B0604020202020204" pitchFamily="34" charset="0"/>
              <a:buChar char="•"/>
              <a:defRPr/>
            </a:pPr>
            <a:r>
              <a:rPr lang="zh-CN" altLang="en-US" dirty="0"/>
              <a:t>定长指令，变长指令</a:t>
            </a:r>
          </a:p>
          <a:p>
            <a:pPr marL="285750" indent="-285750">
              <a:lnSpc>
                <a:spcPct val="150000"/>
              </a:lnSpc>
              <a:buFont typeface="Wingdings" pitchFamily="2" charset="2"/>
              <a:buChar char="Ø"/>
              <a:defRPr/>
            </a:pPr>
            <a:r>
              <a:rPr lang="zh-CN" altLang="en-US" sz="2000" dirty="0"/>
              <a:t>按操作数个数分类</a:t>
            </a:r>
          </a:p>
          <a:p>
            <a:pPr marL="742950" lvl="1" indent="-285750">
              <a:lnSpc>
                <a:spcPct val="150000"/>
              </a:lnSpc>
              <a:buFont typeface="Arial" panose="020B0604020202020204" pitchFamily="34" charset="0"/>
              <a:buChar char="•"/>
              <a:defRPr/>
            </a:pPr>
            <a:r>
              <a:rPr lang="zh-CN" altLang="en-US" dirty="0"/>
              <a:t>四操作数、三操作数、二操作数、单操作数、零操作数</a:t>
            </a:r>
          </a:p>
          <a:p>
            <a:pPr marL="285750" indent="-285750">
              <a:lnSpc>
                <a:spcPct val="150000"/>
              </a:lnSpc>
              <a:buFont typeface="Wingdings" pitchFamily="2" charset="2"/>
              <a:buChar char="Ø"/>
              <a:defRPr/>
            </a:pPr>
            <a:r>
              <a:rPr lang="zh-CN" altLang="en-US" sz="2000" dirty="0"/>
              <a:t>按指令功能分类</a:t>
            </a:r>
          </a:p>
        </p:txBody>
      </p:sp>
    </p:spTree>
    <p:custDataLst>
      <p:tags r:id="rId1"/>
    </p:custDataLst>
    <p:extLst>
      <p:ext uri="{BB962C8B-B14F-4D97-AF65-F5344CB8AC3E}">
        <p14:creationId xmlns:p14="http://schemas.microsoft.com/office/powerpoint/2010/main" val="1118638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3407536"/>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按指令长度分类：定长指令，变长指令</a:t>
            </a:r>
            <a:endParaRPr lang="en-US" altLang="zh-CN" sz="2000" dirty="0"/>
          </a:p>
          <a:p>
            <a:pPr marL="742950" lvl="1" indent="-285750">
              <a:lnSpc>
                <a:spcPct val="150000"/>
              </a:lnSpc>
              <a:buFont typeface="Arial" panose="020B0604020202020204" pitchFamily="34" charset="0"/>
              <a:buChar char="•"/>
              <a:defRPr/>
            </a:pPr>
            <a:r>
              <a:rPr lang="zh-CN" altLang="en-US" dirty="0"/>
              <a:t>表示一条指令的机器字，称为指令字，简称指令</a:t>
            </a:r>
          </a:p>
          <a:p>
            <a:pPr marL="742950" lvl="1" indent="-285750">
              <a:lnSpc>
                <a:spcPct val="150000"/>
              </a:lnSpc>
              <a:buFont typeface="Arial" panose="020B0604020202020204" pitchFamily="34" charset="0"/>
              <a:buChar char="•"/>
              <a:defRPr/>
            </a:pPr>
            <a:r>
              <a:rPr lang="zh-CN" altLang="en-US" dirty="0"/>
              <a:t>指令长度：指令中包含二进制代码的位数</a:t>
            </a:r>
          </a:p>
          <a:p>
            <a:pPr marL="742950" lvl="1" indent="-285750">
              <a:lnSpc>
                <a:spcPct val="150000"/>
              </a:lnSpc>
              <a:buFont typeface="Arial" panose="020B0604020202020204" pitchFamily="34" charset="0"/>
              <a:buChar char="•"/>
              <a:defRPr/>
            </a:pPr>
            <a:r>
              <a:rPr lang="zh-CN" altLang="en-US" dirty="0"/>
              <a:t>字长与机器字的长度有关</a:t>
            </a:r>
            <a:r>
              <a:rPr lang="en-US" altLang="zh-CN" dirty="0"/>
              <a:t>:   </a:t>
            </a:r>
            <a:r>
              <a:rPr lang="zh-CN" altLang="en-US" dirty="0"/>
              <a:t>单字长，双字长，半字长</a:t>
            </a:r>
          </a:p>
          <a:p>
            <a:pPr marL="1200150" lvl="2" indent="-285750">
              <a:lnSpc>
                <a:spcPct val="150000"/>
              </a:lnSpc>
              <a:buFont typeface="Wingdings" pitchFamily="2" charset="2"/>
              <a:buChar char="ü"/>
              <a:defRPr/>
            </a:pPr>
            <a:r>
              <a:rPr lang="zh-CN" altLang="en-US" sz="1600" dirty="0"/>
              <a:t>指令字越长，地址码长度越长，可直接寻址空间越大</a:t>
            </a:r>
          </a:p>
          <a:p>
            <a:pPr marL="1200150" lvl="2" indent="-285750">
              <a:lnSpc>
                <a:spcPct val="150000"/>
              </a:lnSpc>
              <a:buFont typeface="Wingdings" pitchFamily="2" charset="2"/>
              <a:buChar char="ü"/>
              <a:defRPr/>
            </a:pPr>
            <a:r>
              <a:rPr lang="zh-CN" altLang="en-US" sz="1600" dirty="0"/>
              <a:t>指令字越长，占用空间越大，取指令越慢</a:t>
            </a:r>
          </a:p>
          <a:p>
            <a:pPr marL="285750" lvl="1" indent="-285750">
              <a:lnSpc>
                <a:spcPct val="150000"/>
              </a:lnSpc>
              <a:buFont typeface="Wingdings" pitchFamily="2" charset="2"/>
              <a:buChar char="Ø"/>
              <a:defRPr/>
            </a:pPr>
            <a:r>
              <a:rPr lang="zh-CN" altLang="en-US" sz="2000" dirty="0">
                <a:solidFill>
                  <a:srgbClr val="B88F4D"/>
                </a:solidFill>
              </a:rPr>
              <a:t>等长指令</a:t>
            </a:r>
            <a:r>
              <a:rPr lang="en-US" altLang="zh-CN" sz="2000" dirty="0"/>
              <a:t>:  </a:t>
            </a:r>
            <a:r>
              <a:rPr lang="zh-CN" altLang="en-US" sz="2000" dirty="0"/>
              <a:t>结构简单，控制线路简单，</a:t>
            </a:r>
            <a:r>
              <a:rPr lang="en" altLang="zh-CN" sz="2000" dirty="0"/>
              <a:t>MIPS</a:t>
            </a:r>
            <a:r>
              <a:rPr lang="zh-CN" altLang="en-US" sz="2000" dirty="0"/>
              <a:t>指令</a:t>
            </a:r>
          </a:p>
          <a:p>
            <a:pPr marL="285750" lvl="1" indent="-285750">
              <a:lnSpc>
                <a:spcPct val="150000"/>
              </a:lnSpc>
              <a:buFont typeface="Wingdings" pitchFamily="2" charset="2"/>
              <a:buChar char="Ø"/>
              <a:defRPr/>
            </a:pPr>
            <a:r>
              <a:rPr lang="zh-CN" altLang="en-US" sz="2000" dirty="0">
                <a:solidFill>
                  <a:srgbClr val="B88F4D"/>
                </a:solidFill>
              </a:rPr>
              <a:t>变长指令</a:t>
            </a:r>
            <a:r>
              <a:rPr lang="en-US" altLang="zh-CN" sz="2000" dirty="0"/>
              <a:t>:  </a:t>
            </a:r>
            <a:r>
              <a:rPr lang="zh-CN" altLang="en-US" sz="2000" dirty="0"/>
              <a:t>结构灵活，充分利用指令长度，控制复杂，</a:t>
            </a:r>
            <a:r>
              <a:rPr lang="en" altLang="zh-CN" sz="2000" dirty="0"/>
              <a:t>X86</a:t>
            </a:r>
            <a:r>
              <a:rPr lang="zh-CN" altLang="en-US" sz="2000" dirty="0"/>
              <a:t>指令</a:t>
            </a:r>
          </a:p>
        </p:txBody>
      </p:sp>
    </p:spTree>
    <p:custDataLst>
      <p:tags r:id="rId1"/>
    </p:custDataLst>
    <p:extLst>
      <p:ext uri="{BB962C8B-B14F-4D97-AF65-F5344CB8AC3E}">
        <p14:creationId xmlns:p14="http://schemas.microsoft.com/office/powerpoint/2010/main" val="3911389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99047"/>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按操作数个数分类：二操作数指令、单操作数指令</a:t>
            </a:r>
            <a:endParaRPr lang="en-US" altLang="zh-CN" sz="2000" dirty="0"/>
          </a:p>
        </p:txBody>
      </p:sp>
      <p:grpSp>
        <p:nvGrpSpPr>
          <p:cNvPr id="4" name="组合 3">
            <a:extLst>
              <a:ext uri="{FF2B5EF4-FFF2-40B4-BE49-F238E27FC236}">
                <a16:creationId xmlns:a16="http://schemas.microsoft.com/office/drawing/2014/main" id="{FD6F6AF0-C6CE-D2EC-1711-779F99BB878B}"/>
              </a:ext>
            </a:extLst>
          </p:cNvPr>
          <p:cNvGrpSpPr/>
          <p:nvPr/>
        </p:nvGrpSpPr>
        <p:grpSpPr>
          <a:xfrm>
            <a:off x="940158" y="4110717"/>
            <a:ext cx="6869048" cy="503433"/>
            <a:chOff x="2347525" y="1216069"/>
            <a:chExt cx="5895054" cy="432048"/>
          </a:xfrm>
        </p:grpSpPr>
        <p:grpSp>
          <p:nvGrpSpPr>
            <p:cNvPr id="6" name="组合 5">
              <a:extLst>
                <a:ext uri="{FF2B5EF4-FFF2-40B4-BE49-F238E27FC236}">
                  <a16:creationId xmlns:a16="http://schemas.microsoft.com/office/drawing/2014/main" id="{BCE0E455-BFB8-FAF3-B310-67638050A761}"/>
                </a:ext>
              </a:extLst>
            </p:cNvPr>
            <p:cNvGrpSpPr/>
            <p:nvPr/>
          </p:nvGrpSpPr>
          <p:grpSpPr>
            <a:xfrm>
              <a:off x="3885803" y="1216069"/>
              <a:ext cx="4356776" cy="432048"/>
              <a:chOff x="2510036" y="1412776"/>
              <a:chExt cx="4356776" cy="432048"/>
            </a:xfrm>
            <a:effectLst>
              <a:outerShdw blurRad="50800" dist="38100" dir="5400000" algn="t" rotWithShape="0">
                <a:prstClr val="black">
                  <a:alpha val="40000"/>
                </a:prstClr>
              </a:outerShdw>
            </a:effectLst>
          </p:grpSpPr>
          <p:sp>
            <p:nvSpPr>
              <p:cNvPr id="8" name="矩形 7">
                <a:extLst>
                  <a:ext uri="{FF2B5EF4-FFF2-40B4-BE49-F238E27FC236}">
                    <a16:creationId xmlns:a16="http://schemas.microsoft.com/office/drawing/2014/main" id="{A3E4B2A9-081E-5671-9D96-8ACD97E66CE1}"/>
                  </a:ext>
                </a:extLst>
              </p:cNvPr>
              <p:cNvSpPr/>
              <p:nvPr/>
            </p:nvSpPr>
            <p:spPr>
              <a:xfrm>
                <a:off x="2510036" y="1412776"/>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9" name="矩形 8">
                <a:extLst>
                  <a:ext uri="{FF2B5EF4-FFF2-40B4-BE49-F238E27FC236}">
                    <a16:creationId xmlns:a16="http://schemas.microsoft.com/office/drawing/2014/main" id="{A34E99FF-FB4E-D03F-5DB1-D7EAFD84DE02}"/>
                  </a:ext>
                </a:extLst>
              </p:cNvPr>
              <p:cNvSpPr/>
              <p:nvPr/>
            </p:nvSpPr>
            <p:spPr>
              <a:xfrm>
                <a:off x="3590155"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A1</a:t>
                </a:r>
              </a:p>
            </p:txBody>
          </p:sp>
          <p:sp>
            <p:nvSpPr>
              <p:cNvPr id="10" name="矩形 9">
                <a:extLst>
                  <a:ext uri="{FF2B5EF4-FFF2-40B4-BE49-F238E27FC236}">
                    <a16:creationId xmlns:a16="http://schemas.microsoft.com/office/drawing/2014/main" id="{69F23C10-D979-7457-11DF-BEFA7B18662C}"/>
                  </a:ext>
                </a:extLst>
              </p:cNvPr>
              <p:cNvSpPr/>
              <p:nvPr/>
            </p:nvSpPr>
            <p:spPr>
              <a:xfrm>
                <a:off x="5227743"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A2</a:t>
                </a:r>
              </a:p>
            </p:txBody>
          </p:sp>
        </p:grpSp>
        <p:sp>
          <p:nvSpPr>
            <p:cNvPr id="7" name="Text Box 5">
              <a:extLst>
                <a:ext uri="{FF2B5EF4-FFF2-40B4-BE49-F238E27FC236}">
                  <a16:creationId xmlns:a16="http://schemas.microsoft.com/office/drawing/2014/main" id="{A88A5D0D-3C64-DA08-715E-F69DD9B6FEEB}"/>
                </a:ext>
              </a:extLst>
            </p:cNvPr>
            <p:cNvSpPr txBox="1">
              <a:spLocks noChangeArrowheads="1"/>
            </p:cNvSpPr>
            <p:nvPr/>
          </p:nvSpPr>
          <p:spPr bwMode="auto">
            <a:xfrm>
              <a:off x="2347525" y="1268562"/>
              <a:ext cx="1407261" cy="31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zh-CN" altLang="en-US" sz="1800" kern="0" dirty="0">
                  <a:solidFill>
                    <a:srgbClr val="000000"/>
                  </a:solidFill>
                  <a:latin typeface="微软雅黑"/>
                  <a:ea typeface="微软雅黑"/>
                </a:rPr>
                <a:t>二操作数指令</a:t>
              </a:r>
            </a:p>
          </p:txBody>
        </p:sp>
      </p:grpSp>
      <p:grpSp>
        <p:nvGrpSpPr>
          <p:cNvPr id="11" name="组合 10">
            <a:extLst>
              <a:ext uri="{FF2B5EF4-FFF2-40B4-BE49-F238E27FC236}">
                <a16:creationId xmlns:a16="http://schemas.microsoft.com/office/drawing/2014/main" id="{F61EB918-4FF8-F772-FA17-0F6C80ED5CE2}"/>
              </a:ext>
            </a:extLst>
          </p:cNvPr>
          <p:cNvGrpSpPr/>
          <p:nvPr/>
        </p:nvGrpSpPr>
        <p:grpSpPr>
          <a:xfrm>
            <a:off x="940158" y="5093225"/>
            <a:ext cx="6869048" cy="503473"/>
            <a:chOff x="2347525" y="1988932"/>
            <a:chExt cx="5895054" cy="432083"/>
          </a:xfrm>
        </p:grpSpPr>
        <p:grpSp>
          <p:nvGrpSpPr>
            <p:cNvPr id="12" name="组合 11">
              <a:extLst>
                <a:ext uri="{FF2B5EF4-FFF2-40B4-BE49-F238E27FC236}">
                  <a16:creationId xmlns:a16="http://schemas.microsoft.com/office/drawing/2014/main" id="{E98F6ADA-28B3-9740-B9C9-670F020CCC40}"/>
                </a:ext>
              </a:extLst>
            </p:cNvPr>
            <p:cNvGrpSpPr/>
            <p:nvPr/>
          </p:nvGrpSpPr>
          <p:grpSpPr>
            <a:xfrm>
              <a:off x="3885803" y="1988932"/>
              <a:ext cx="4356776" cy="432083"/>
              <a:chOff x="2510036" y="2173506"/>
              <a:chExt cx="4356776" cy="432083"/>
            </a:xfrm>
            <a:effectLst>
              <a:outerShdw blurRad="50800" dist="38100" dir="5400000" algn="t" rotWithShape="0">
                <a:prstClr val="black">
                  <a:alpha val="40000"/>
                </a:prstClr>
              </a:outerShdw>
            </a:effectLst>
          </p:grpSpPr>
          <p:sp>
            <p:nvSpPr>
              <p:cNvPr id="14" name="矩形 13">
                <a:extLst>
                  <a:ext uri="{FF2B5EF4-FFF2-40B4-BE49-F238E27FC236}">
                    <a16:creationId xmlns:a16="http://schemas.microsoft.com/office/drawing/2014/main" id="{C3881635-808C-0C19-4A1D-E47BF1A0412F}"/>
                  </a:ext>
                </a:extLst>
              </p:cNvPr>
              <p:cNvSpPr/>
              <p:nvPr/>
            </p:nvSpPr>
            <p:spPr>
              <a:xfrm>
                <a:off x="2510036" y="2173506"/>
                <a:ext cx="1080119"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15" name="矩形 14">
                <a:extLst>
                  <a:ext uri="{FF2B5EF4-FFF2-40B4-BE49-F238E27FC236}">
                    <a16:creationId xmlns:a16="http://schemas.microsoft.com/office/drawing/2014/main" id="{D4CDF847-0785-D495-31E7-C6AD5F8AC7A4}"/>
                  </a:ext>
                </a:extLst>
              </p:cNvPr>
              <p:cNvSpPr/>
              <p:nvPr/>
            </p:nvSpPr>
            <p:spPr>
              <a:xfrm>
                <a:off x="3590155" y="2173541"/>
                <a:ext cx="3276657"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A1</a:t>
                </a:r>
              </a:p>
            </p:txBody>
          </p:sp>
        </p:grpSp>
        <p:sp>
          <p:nvSpPr>
            <p:cNvPr id="13" name="Text Box 5">
              <a:extLst>
                <a:ext uri="{FF2B5EF4-FFF2-40B4-BE49-F238E27FC236}">
                  <a16:creationId xmlns:a16="http://schemas.microsoft.com/office/drawing/2014/main" id="{23E704EC-2F9D-6157-8E21-0676F8F73878}"/>
                </a:ext>
              </a:extLst>
            </p:cNvPr>
            <p:cNvSpPr txBox="1">
              <a:spLocks noChangeArrowheads="1"/>
            </p:cNvSpPr>
            <p:nvPr/>
          </p:nvSpPr>
          <p:spPr bwMode="auto">
            <a:xfrm>
              <a:off x="2347525" y="2051648"/>
              <a:ext cx="1407261" cy="31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defPPr>
                <a:defRPr lang="zh-CN"/>
              </a:defPPr>
              <a:lvl1pPr marR="0" lvl="0" indent="0" fontAlgn="base">
                <a:lnSpc>
                  <a:spcPct val="100000"/>
                </a:lnSpc>
                <a:spcBef>
                  <a:spcPct val="0"/>
                </a:spcBef>
                <a:spcAft>
                  <a:spcPct val="0"/>
                </a:spcAft>
                <a:buClrTx/>
                <a:buSzTx/>
                <a:buFontTx/>
                <a:buNone/>
                <a:tabLst/>
                <a:defRPr kumimoji="0" b="1" i="0" u="none" strike="noStrike" kern="0" cap="none" spc="0" normalizeH="0" baseline="0">
                  <a:ln>
                    <a:noFill/>
                  </a:ln>
                  <a:solidFill>
                    <a:srgbClr val="000000"/>
                  </a:solidFill>
                  <a:effectLst/>
                  <a:uLnTx/>
                  <a:uFillTx/>
                  <a:latin typeface="+mn-ea"/>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000000"/>
                  </a:solidFill>
                  <a:effectLst/>
                  <a:uLnTx/>
                  <a:uFillTx/>
                  <a:latin typeface="微软雅黑"/>
                  <a:ea typeface="微软雅黑"/>
                  <a:cs typeface="+mn-cs"/>
                </a:rPr>
                <a:t>单操作数指令</a:t>
              </a:r>
            </a:p>
          </p:txBody>
        </p:sp>
      </p:grpSp>
      <p:grpSp>
        <p:nvGrpSpPr>
          <p:cNvPr id="16" name="组合 15">
            <a:extLst>
              <a:ext uri="{FF2B5EF4-FFF2-40B4-BE49-F238E27FC236}">
                <a16:creationId xmlns:a16="http://schemas.microsoft.com/office/drawing/2014/main" id="{40C7ECEF-717A-02A2-2DCA-2E2940A32098}"/>
              </a:ext>
            </a:extLst>
          </p:cNvPr>
          <p:cNvGrpSpPr/>
          <p:nvPr/>
        </p:nvGrpSpPr>
        <p:grpSpPr>
          <a:xfrm>
            <a:off x="940158" y="3076687"/>
            <a:ext cx="6869048" cy="503432"/>
            <a:chOff x="835346" y="1922879"/>
            <a:chExt cx="6869048" cy="503432"/>
          </a:xfrm>
        </p:grpSpPr>
        <p:grpSp>
          <p:nvGrpSpPr>
            <p:cNvPr id="17" name="组合 16">
              <a:extLst>
                <a:ext uri="{FF2B5EF4-FFF2-40B4-BE49-F238E27FC236}">
                  <a16:creationId xmlns:a16="http://schemas.microsoft.com/office/drawing/2014/main" id="{860E4A6C-95DB-58FB-BE0D-00707B0397FB}"/>
                </a:ext>
              </a:extLst>
            </p:cNvPr>
            <p:cNvGrpSpPr/>
            <p:nvPr/>
          </p:nvGrpSpPr>
          <p:grpSpPr>
            <a:xfrm>
              <a:off x="2627782" y="1922879"/>
              <a:ext cx="5076612" cy="503432"/>
              <a:chOff x="3838178" y="1980937"/>
              <a:chExt cx="4356776" cy="432048"/>
            </a:xfrm>
            <a:effectLst>
              <a:outerShdw blurRad="50800" dist="38100" dir="5400000" algn="t" rotWithShape="0">
                <a:prstClr val="black">
                  <a:alpha val="40000"/>
                </a:prstClr>
              </a:outerShdw>
            </a:effectLst>
          </p:grpSpPr>
          <p:sp>
            <p:nvSpPr>
              <p:cNvPr id="19" name="矩形 18">
                <a:extLst>
                  <a:ext uri="{FF2B5EF4-FFF2-40B4-BE49-F238E27FC236}">
                    <a16:creationId xmlns:a16="http://schemas.microsoft.com/office/drawing/2014/main" id="{795B8864-C0D7-A752-7BDF-624F2CD4DD62}"/>
                  </a:ext>
                </a:extLst>
              </p:cNvPr>
              <p:cNvSpPr/>
              <p:nvPr/>
            </p:nvSpPr>
            <p:spPr>
              <a:xfrm>
                <a:off x="3838178" y="1980937"/>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21" name="组合 20">
                <a:extLst>
                  <a:ext uri="{FF2B5EF4-FFF2-40B4-BE49-F238E27FC236}">
                    <a16:creationId xmlns:a16="http://schemas.microsoft.com/office/drawing/2014/main" id="{9DB9EEA3-216A-A20F-ECDD-F1D241F8DCFB}"/>
                  </a:ext>
                </a:extLst>
              </p:cNvPr>
              <p:cNvGrpSpPr/>
              <p:nvPr/>
            </p:nvGrpSpPr>
            <p:grpSpPr>
              <a:xfrm>
                <a:off x="4918297" y="1980937"/>
                <a:ext cx="3276657" cy="432048"/>
                <a:chOff x="4918297" y="1980937"/>
                <a:chExt cx="3146209" cy="432048"/>
              </a:xfrm>
            </p:grpSpPr>
            <p:sp>
              <p:nvSpPr>
                <p:cNvPr id="22" name="矩形 21">
                  <a:extLst>
                    <a:ext uri="{FF2B5EF4-FFF2-40B4-BE49-F238E27FC236}">
                      <a16:creationId xmlns:a16="http://schemas.microsoft.com/office/drawing/2014/main" id="{A3119199-520F-56B7-0C38-F43EAD0A4EDF}"/>
                    </a:ext>
                  </a:extLst>
                </p:cNvPr>
                <p:cNvSpPr/>
                <p:nvPr/>
              </p:nvSpPr>
              <p:spPr>
                <a:xfrm>
                  <a:off x="4918297" y="1980937"/>
                  <a:ext cx="1053877"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A1</a:t>
                  </a:r>
                </a:p>
              </p:txBody>
            </p:sp>
            <p:sp>
              <p:nvSpPr>
                <p:cNvPr id="23" name="矩形 22">
                  <a:extLst>
                    <a:ext uri="{FF2B5EF4-FFF2-40B4-BE49-F238E27FC236}">
                      <a16:creationId xmlns:a16="http://schemas.microsoft.com/office/drawing/2014/main" id="{767816A1-E261-1841-A14D-8B0CB73DC216}"/>
                    </a:ext>
                  </a:extLst>
                </p:cNvPr>
                <p:cNvSpPr/>
                <p:nvPr/>
              </p:nvSpPr>
              <p:spPr>
                <a:xfrm>
                  <a:off x="5975802" y="1980937"/>
                  <a:ext cx="10443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A2</a:t>
                  </a:r>
                </a:p>
              </p:txBody>
            </p:sp>
            <p:sp>
              <p:nvSpPr>
                <p:cNvPr id="24" name="矩形 23">
                  <a:extLst>
                    <a:ext uri="{FF2B5EF4-FFF2-40B4-BE49-F238E27FC236}">
                      <a16:creationId xmlns:a16="http://schemas.microsoft.com/office/drawing/2014/main" id="{2CCBDF43-A8BF-C4B6-892A-F527D99BB7FC}"/>
                    </a:ext>
                  </a:extLst>
                </p:cNvPr>
                <p:cNvSpPr/>
                <p:nvPr/>
              </p:nvSpPr>
              <p:spPr>
                <a:xfrm>
                  <a:off x="7020154" y="1980937"/>
                  <a:ext cx="10443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A3</a:t>
                  </a:r>
                </a:p>
              </p:txBody>
            </p:sp>
          </p:grpSp>
        </p:grpSp>
        <p:sp>
          <p:nvSpPr>
            <p:cNvPr id="18" name="Text Box 5">
              <a:extLst>
                <a:ext uri="{FF2B5EF4-FFF2-40B4-BE49-F238E27FC236}">
                  <a16:creationId xmlns:a16="http://schemas.microsoft.com/office/drawing/2014/main" id="{466A0F8F-39E1-9618-B9C7-C1B764DB2FAD}"/>
                </a:ext>
              </a:extLst>
            </p:cNvPr>
            <p:cNvSpPr txBox="1">
              <a:spLocks noChangeArrowheads="1"/>
            </p:cNvSpPr>
            <p:nvPr/>
          </p:nvSpPr>
          <p:spPr bwMode="auto">
            <a:xfrm>
              <a:off x="835346" y="1984045"/>
              <a:ext cx="163977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zh-CN" altLang="en-US" sz="1800" kern="0" dirty="0">
                  <a:solidFill>
                    <a:srgbClr val="000000"/>
                  </a:solidFill>
                  <a:latin typeface="微软雅黑"/>
                  <a:ea typeface="微软雅黑"/>
                </a:rPr>
                <a:t>三操作数指令</a:t>
              </a:r>
            </a:p>
          </p:txBody>
        </p:sp>
      </p:grpSp>
      <p:grpSp>
        <p:nvGrpSpPr>
          <p:cNvPr id="25" name="组合 24">
            <a:extLst>
              <a:ext uri="{FF2B5EF4-FFF2-40B4-BE49-F238E27FC236}">
                <a16:creationId xmlns:a16="http://schemas.microsoft.com/office/drawing/2014/main" id="{99C5C437-4CFA-E715-0501-1640062BDC17}"/>
              </a:ext>
            </a:extLst>
          </p:cNvPr>
          <p:cNvGrpSpPr/>
          <p:nvPr/>
        </p:nvGrpSpPr>
        <p:grpSpPr>
          <a:xfrm>
            <a:off x="940158" y="6011382"/>
            <a:ext cx="6869048" cy="503432"/>
            <a:chOff x="2347525" y="2812378"/>
            <a:chExt cx="5895054" cy="432048"/>
          </a:xfrm>
        </p:grpSpPr>
        <p:sp>
          <p:nvSpPr>
            <p:cNvPr id="26" name="矩形 25">
              <a:extLst>
                <a:ext uri="{FF2B5EF4-FFF2-40B4-BE49-F238E27FC236}">
                  <a16:creationId xmlns:a16="http://schemas.microsoft.com/office/drawing/2014/main" id="{BD077105-E46B-0CCB-7459-81D31E29F567}"/>
                </a:ext>
              </a:extLst>
            </p:cNvPr>
            <p:cNvSpPr/>
            <p:nvPr/>
          </p:nvSpPr>
          <p:spPr>
            <a:xfrm>
              <a:off x="3885803" y="2812378"/>
              <a:ext cx="4356776" cy="432048"/>
            </a:xfrm>
            <a:prstGeom prst="rect">
              <a:avLst/>
            </a:prstGeom>
            <a:solidFill>
              <a:srgbClr val="CCFF66"/>
            </a:solidFill>
            <a:ln w="25400" cap="flat" cmpd="sng" algn="ctr">
              <a:solidFill>
                <a:srgbClr val="080808"/>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27" name="Text Box 5">
              <a:extLst>
                <a:ext uri="{FF2B5EF4-FFF2-40B4-BE49-F238E27FC236}">
                  <a16:creationId xmlns:a16="http://schemas.microsoft.com/office/drawing/2014/main" id="{42E96859-E490-C063-0BF6-71A5CF9FAFDF}"/>
                </a:ext>
              </a:extLst>
            </p:cNvPr>
            <p:cNvSpPr txBox="1">
              <a:spLocks noChangeArrowheads="1"/>
            </p:cNvSpPr>
            <p:nvPr/>
          </p:nvSpPr>
          <p:spPr bwMode="auto">
            <a:xfrm>
              <a:off x="2347525" y="2828057"/>
              <a:ext cx="1407261" cy="31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zh-CN" altLang="en-US" sz="1800" kern="0" dirty="0">
                  <a:solidFill>
                    <a:srgbClr val="000000"/>
                  </a:solidFill>
                  <a:latin typeface="微软雅黑"/>
                  <a:ea typeface="微软雅黑"/>
                </a:rPr>
                <a:t>零操作数指令</a:t>
              </a:r>
            </a:p>
          </p:txBody>
        </p:sp>
      </p:grpSp>
      <p:sp>
        <p:nvSpPr>
          <p:cNvPr id="28" name="Rectangle 21">
            <a:extLst>
              <a:ext uri="{FF2B5EF4-FFF2-40B4-BE49-F238E27FC236}">
                <a16:creationId xmlns:a16="http://schemas.microsoft.com/office/drawing/2014/main" id="{648188D4-736E-1997-5BC2-A05173BD5771}"/>
              </a:ext>
            </a:extLst>
          </p:cNvPr>
          <p:cNvSpPr>
            <a:spLocks noChangeArrowheads="1"/>
          </p:cNvSpPr>
          <p:nvPr/>
        </p:nvSpPr>
        <p:spPr bwMode="auto">
          <a:xfrm>
            <a:off x="8281840" y="3137853"/>
            <a:ext cx="2355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r" defTabSz="914400" rtl="0" eaLnBrk="1" fontAlgn="base" latinLnBrk="0" hangingPunct="1">
              <a:lnSpc>
                <a:spcPct val="100000"/>
              </a:lnSpc>
              <a:spcBef>
                <a:spcPct val="20000"/>
              </a:spcBef>
              <a:spcAft>
                <a:spcPct val="0"/>
              </a:spcAft>
              <a:buClr>
                <a:srgbClr val="FFCC00"/>
              </a:buClr>
              <a:buSzPct val="70000"/>
              <a:buFontTx/>
              <a:buNone/>
              <a:tabLst/>
              <a:defRPr/>
            </a:pP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A1</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OP</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A2</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  A3</a:t>
            </a:r>
            <a:endPar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29" name="Rectangle 22">
            <a:extLst>
              <a:ext uri="{FF2B5EF4-FFF2-40B4-BE49-F238E27FC236}">
                <a16:creationId xmlns:a16="http://schemas.microsoft.com/office/drawing/2014/main" id="{8E92FB55-F9EE-A88A-B628-9125DA5AFC56}"/>
              </a:ext>
            </a:extLst>
          </p:cNvPr>
          <p:cNvSpPr>
            <a:spLocks noChangeArrowheads="1"/>
          </p:cNvSpPr>
          <p:nvPr/>
        </p:nvSpPr>
        <p:spPr bwMode="auto">
          <a:xfrm>
            <a:off x="8212911" y="4176382"/>
            <a:ext cx="24240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r" defTabSz="914400" rtl="0" eaLnBrk="1" fontAlgn="base" latinLnBrk="0" hangingPunct="1">
              <a:lnSpc>
                <a:spcPct val="100000"/>
              </a:lnSpc>
              <a:spcBef>
                <a:spcPct val="20000"/>
              </a:spcBef>
              <a:spcAft>
                <a:spcPct val="0"/>
              </a:spcAft>
              <a:buClr>
                <a:srgbClr val="FFCC00"/>
              </a:buClr>
              <a:buSzPct val="70000"/>
              <a:buFontTx/>
              <a:buNone/>
              <a:tabLst/>
              <a:defRPr/>
            </a:pP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A1</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OP</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A2</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  A1</a:t>
            </a:r>
            <a:endPar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33" name="Rectangle 23">
            <a:extLst>
              <a:ext uri="{FF2B5EF4-FFF2-40B4-BE49-F238E27FC236}">
                <a16:creationId xmlns:a16="http://schemas.microsoft.com/office/drawing/2014/main" id="{EB2D07FE-ACEB-6C39-9BF1-38439813DA2B}"/>
              </a:ext>
            </a:extLst>
          </p:cNvPr>
          <p:cNvSpPr>
            <a:spLocks noChangeArrowheads="1"/>
          </p:cNvSpPr>
          <p:nvPr/>
        </p:nvSpPr>
        <p:spPr bwMode="auto">
          <a:xfrm>
            <a:off x="8212911" y="5166302"/>
            <a:ext cx="319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base" latinLnBrk="0" hangingPunct="1">
              <a:lnSpc>
                <a:spcPct val="100000"/>
              </a:lnSpc>
              <a:spcBef>
                <a:spcPct val="20000"/>
              </a:spcBef>
              <a:spcAft>
                <a:spcPct val="0"/>
              </a:spcAft>
              <a:buClr>
                <a:srgbClr val="FFCC00"/>
              </a:buClr>
              <a:buSzPct val="70000"/>
              <a:buFontTx/>
              <a:buNone/>
              <a:tabLst/>
              <a:defRPr/>
            </a:pP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70AD47">
                    <a:lumMod val="75000"/>
                  </a:srgbClr>
                </a:solidFill>
                <a:effectLst/>
                <a:uLnTx/>
                <a:uFillTx/>
                <a:latin typeface="微软雅黑" pitchFamily="34" charset="-122"/>
                <a:ea typeface="微软雅黑" pitchFamily="34" charset="-122"/>
                <a:cs typeface="+mn-cs"/>
              </a:rPr>
              <a:t>AC</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OP</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A1</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  AC</a:t>
            </a:r>
          </a:p>
        </p:txBody>
      </p:sp>
      <p:sp>
        <p:nvSpPr>
          <p:cNvPr id="34" name="Rectangle 24">
            <a:extLst>
              <a:ext uri="{FF2B5EF4-FFF2-40B4-BE49-F238E27FC236}">
                <a16:creationId xmlns:a16="http://schemas.microsoft.com/office/drawing/2014/main" id="{0E40C843-5AA3-CA1E-DF12-99D760520487}"/>
              </a:ext>
            </a:extLst>
          </p:cNvPr>
          <p:cNvSpPr>
            <a:spLocks noChangeArrowheads="1"/>
          </p:cNvSpPr>
          <p:nvPr/>
        </p:nvSpPr>
        <p:spPr bwMode="auto">
          <a:xfrm>
            <a:off x="8458169" y="6078432"/>
            <a:ext cx="3009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r" defTabSz="914400" rtl="0" eaLnBrk="1" fontAlgn="base" latinLnBrk="0" hangingPunct="1">
              <a:lnSpc>
                <a:spcPct val="100000"/>
              </a:lnSpc>
              <a:spcBef>
                <a:spcPct val="20000"/>
              </a:spcBef>
              <a:spcAft>
                <a:spcPct val="0"/>
              </a:spcAft>
              <a:buClr>
                <a:srgbClr val="FFCC00"/>
              </a:buClr>
              <a:buSzPct val="70000"/>
              <a:buFontTx/>
              <a:buNone/>
              <a:tabLst/>
              <a:defRPr/>
            </a:pPr>
            <a:r>
              <a:rPr kumimoji="0" lang="zh-CN" altLang="en-US"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如停机、</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NOP</a:t>
            </a:r>
            <a:r>
              <a:rPr kumimoji="0" lang="zh-CN" altLang="en-US"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、开关中断等</a:t>
            </a:r>
          </a:p>
        </p:txBody>
      </p:sp>
    </p:spTree>
    <p:custDataLst>
      <p:tags r:id="rId1"/>
    </p:custDataLst>
    <p:extLst>
      <p:ext uri="{BB962C8B-B14F-4D97-AF65-F5344CB8AC3E}">
        <p14:creationId xmlns:p14="http://schemas.microsoft.com/office/powerpoint/2010/main" val="622548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99047"/>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按功能分类：</a:t>
            </a:r>
            <a:endParaRPr lang="en-US" altLang="zh-CN" sz="2000" dirty="0"/>
          </a:p>
        </p:txBody>
      </p:sp>
      <p:sp>
        <p:nvSpPr>
          <p:cNvPr id="9" name="Rectangle 3">
            <a:extLst>
              <a:ext uri="{FF2B5EF4-FFF2-40B4-BE49-F238E27FC236}">
                <a16:creationId xmlns:a16="http://schemas.microsoft.com/office/drawing/2014/main" id="{395215F2-357C-A9E7-B245-47EE733FA9A4}"/>
              </a:ext>
            </a:extLst>
          </p:cNvPr>
          <p:cNvSpPr txBox="1">
            <a:spLocks noChangeArrowheads="1"/>
          </p:cNvSpPr>
          <p:nvPr/>
        </p:nvSpPr>
        <p:spPr>
          <a:xfrm>
            <a:off x="980690" y="2673201"/>
            <a:ext cx="5074778" cy="4247830"/>
          </a:xfrm>
          <a:prstGeom prst="rect">
            <a:avLst/>
          </a:prstGeo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buFont typeface="Wingdings" pitchFamily="2" charset="2"/>
              <a:buChar char="Ø"/>
              <a:defRPr/>
            </a:pPr>
            <a:r>
              <a:rPr lang="zh-CN" altLang="en-US" sz="2000" dirty="0">
                <a:solidFill>
                  <a:schemeClr val="tx1"/>
                </a:solidFill>
                <a:latin typeface="+mn-lt"/>
                <a:ea typeface="+mn-ea"/>
              </a:rPr>
              <a:t>数据传送类</a:t>
            </a:r>
          </a:p>
          <a:p>
            <a:pPr marL="742950" lvl="1" indent="-285750">
              <a:buFont typeface="Arial" panose="020B0604020202020204" pitchFamily="34" charset="0"/>
              <a:buChar char="•"/>
              <a:defRPr/>
            </a:pPr>
            <a:r>
              <a:rPr lang="zh-CN" altLang="en-US" sz="1800" dirty="0">
                <a:solidFill>
                  <a:schemeClr val="tx1"/>
                </a:solidFill>
                <a:latin typeface="+mn-lt"/>
                <a:ea typeface="+mn-ea"/>
              </a:rPr>
              <a:t>取数     </a:t>
            </a:r>
            <a:r>
              <a:rPr lang="en-US" altLang="zh-CN" sz="1800" dirty="0">
                <a:solidFill>
                  <a:schemeClr val="tx1"/>
                </a:solidFill>
                <a:latin typeface="+mn-lt"/>
                <a:ea typeface="+mn-ea"/>
              </a:rPr>
              <a:t>MOV  AX</a:t>
            </a:r>
            <a:r>
              <a:rPr lang="zh-CN" altLang="en-US" sz="1800" dirty="0">
                <a:solidFill>
                  <a:schemeClr val="tx1"/>
                </a:solidFill>
                <a:latin typeface="+mn-lt"/>
                <a:ea typeface="+mn-ea"/>
              </a:rPr>
              <a:t>，</a:t>
            </a:r>
            <a:r>
              <a:rPr lang="en-US" altLang="zh-CN" sz="1800" dirty="0">
                <a:solidFill>
                  <a:schemeClr val="tx1"/>
                </a:solidFill>
                <a:latin typeface="+mn-lt"/>
                <a:ea typeface="+mn-ea"/>
              </a:rPr>
              <a:t>TEMP    </a:t>
            </a:r>
          </a:p>
          <a:p>
            <a:pPr marL="742950" lvl="1" indent="-285750">
              <a:buFont typeface="Arial" panose="020B0604020202020204" pitchFamily="34" charset="0"/>
              <a:buChar char="•"/>
              <a:defRPr/>
            </a:pPr>
            <a:r>
              <a:rPr lang="zh-CN" altLang="en-US" sz="1800" dirty="0">
                <a:solidFill>
                  <a:schemeClr val="tx1"/>
                </a:solidFill>
                <a:latin typeface="+mn-lt"/>
                <a:ea typeface="+mn-ea"/>
              </a:rPr>
              <a:t>存数     </a:t>
            </a:r>
            <a:r>
              <a:rPr lang="en-US" altLang="zh-CN" sz="1800" dirty="0">
                <a:solidFill>
                  <a:schemeClr val="tx1"/>
                </a:solidFill>
                <a:latin typeface="+mn-lt"/>
                <a:ea typeface="+mn-ea"/>
              </a:rPr>
              <a:t>MOV  TEMP</a:t>
            </a:r>
            <a:r>
              <a:rPr lang="zh-CN" altLang="en-US" sz="1800" dirty="0">
                <a:solidFill>
                  <a:schemeClr val="tx1"/>
                </a:solidFill>
                <a:latin typeface="+mn-lt"/>
                <a:ea typeface="+mn-ea"/>
              </a:rPr>
              <a:t>，</a:t>
            </a:r>
            <a:r>
              <a:rPr lang="en-US" altLang="zh-CN" sz="1800" dirty="0">
                <a:solidFill>
                  <a:schemeClr val="tx1"/>
                </a:solidFill>
                <a:latin typeface="+mn-lt"/>
                <a:ea typeface="+mn-ea"/>
              </a:rPr>
              <a:t>AX</a:t>
            </a:r>
          </a:p>
          <a:p>
            <a:pPr marL="742950" lvl="1" indent="-285750">
              <a:buFont typeface="Arial" panose="020B0604020202020204" pitchFamily="34" charset="0"/>
              <a:buChar char="•"/>
              <a:defRPr/>
            </a:pPr>
            <a:r>
              <a:rPr lang="zh-CN" altLang="en-US" sz="1800" dirty="0">
                <a:solidFill>
                  <a:schemeClr val="tx1"/>
                </a:solidFill>
                <a:latin typeface="+mn-lt"/>
                <a:ea typeface="+mn-ea"/>
              </a:rPr>
              <a:t>传送     </a:t>
            </a:r>
            <a:r>
              <a:rPr lang="en-US" altLang="zh-CN" sz="1800" dirty="0">
                <a:solidFill>
                  <a:schemeClr val="tx1"/>
                </a:solidFill>
                <a:latin typeface="+mn-lt"/>
                <a:ea typeface="+mn-ea"/>
              </a:rPr>
              <a:t>MOV  AX</a:t>
            </a:r>
            <a:r>
              <a:rPr lang="zh-CN" altLang="en-US" sz="1800" dirty="0">
                <a:solidFill>
                  <a:schemeClr val="tx1"/>
                </a:solidFill>
                <a:latin typeface="+mn-lt"/>
                <a:ea typeface="+mn-ea"/>
              </a:rPr>
              <a:t>，</a:t>
            </a:r>
            <a:r>
              <a:rPr lang="en-US" altLang="zh-CN" sz="1800" dirty="0">
                <a:solidFill>
                  <a:schemeClr val="tx1"/>
                </a:solidFill>
                <a:latin typeface="+mn-lt"/>
                <a:ea typeface="+mn-ea"/>
              </a:rPr>
              <a:t>CX</a:t>
            </a:r>
          </a:p>
          <a:p>
            <a:pPr marL="285750" indent="-285750">
              <a:lnSpc>
                <a:spcPct val="120000"/>
              </a:lnSpc>
              <a:buFont typeface="Wingdings" pitchFamily="2" charset="2"/>
              <a:buChar char="Ø"/>
              <a:defRPr/>
            </a:pPr>
            <a:r>
              <a:rPr lang="zh-CN" altLang="en-US" sz="2000" dirty="0">
                <a:solidFill>
                  <a:schemeClr val="tx1"/>
                </a:solidFill>
                <a:latin typeface="+mn-lt"/>
                <a:ea typeface="+mn-ea"/>
              </a:rPr>
              <a:t>算术运算类</a:t>
            </a:r>
          </a:p>
          <a:p>
            <a:pPr marL="742950" lvl="1" indent="-285750">
              <a:buFont typeface="Arial" panose="020B0604020202020204" pitchFamily="34" charset="0"/>
              <a:buChar char="•"/>
              <a:defRPr/>
            </a:pPr>
            <a:r>
              <a:rPr lang="zh-CN" altLang="en-US" sz="1800" dirty="0">
                <a:solidFill>
                  <a:schemeClr val="tx1"/>
                </a:solidFill>
                <a:latin typeface="+mn-lt"/>
                <a:ea typeface="+mn-ea"/>
              </a:rPr>
              <a:t>定点＋，－，</a:t>
            </a:r>
            <a:r>
              <a:rPr lang="en-US" altLang="zh-CN" sz="1800" dirty="0">
                <a:solidFill>
                  <a:schemeClr val="tx1"/>
                </a:solidFill>
                <a:latin typeface="+mn-lt"/>
                <a:ea typeface="+mn-ea"/>
              </a:rPr>
              <a:t>×</a:t>
            </a:r>
            <a:r>
              <a:rPr lang="zh-CN" altLang="en-US" sz="1800" dirty="0">
                <a:solidFill>
                  <a:schemeClr val="tx1"/>
                </a:solidFill>
                <a:latin typeface="+mn-lt"/>
                <a:ea typeface="+mn-ea"/>
              </a:rPr>
              <a:t>，</a:t>
            </a:r>
            <a:r>
              <a:rPr lang="en-US" altLang="zh-CN" sz="1800" dirty="0">
                <a:solidFill>
                  <a:schemeClr val="tx1"/>
                </a:solidFill>
                <a:latin typeface="+mn-lt"/>
                <a:ea typeface="+mn-ea"/>
              </a:rPr>
              <a:t>÷    </a:t>
            </a:r>
            <a:r>
              <a:rPr lang="zh-CN" altLang="en-US" sz="1800" dirty="0">
                <a:solidFill>
                  <a:schemeClr val="tx1"/>
                </a:solidFill>
                <a:latin typeface="+mn-lt"/>
                <a:ea typeface="+mn-ea"/>
              </a:rPr>
              <a:t>等</a:t>
            </a:r>
          </a:p>
          <a:p>
            <a:pPr marL="742950" lvl="1" indent="-285750">
              <a:buFont typeface="Arial" panose="020B0604020202020204" pitchFamily="34" charset="0"/>
              <a:buChar char="•"/>
              <a:defRPr/>
            </a:pPr>
            <a:r>
              <a:rPr lang="zh-CN" altLang="en-US" sz="1800" dirty="0">
                <a:solidFill>
                  <a:schemeClr val="tx1"/>
                </a:solidFill>
                <a:latin typeface="+mn-lt"/>
                <a:ea typeface="+mn-ea"/>
              </a:rPr>
              <a:t>浮点＋，－，</a:t>
            </a:r>
            <a:r>
              <a:rPr lang="en-US" altLang="zh-CN" sz="1800" dirty="0">
                <a:solidFill>
                  <a:schemeClr val="tx1"/>
                </a:solidFill>
                <a:latin typeface="+mn-lt"/>
                <a:ea typeface="+mn-ea"/>
              </a:rPr>
              <a:t>×</a:t>
            </a:r>
            <a:r>
              <a:rPr lang="zh-CN" altLang="en-US" sz="1800" dirty="0">
                <a:solidFill>
                  <a:schemeClr val="tx1"/>
                </a:solidFill>
                <a:latin typeface="+mn-lt"/>
                <a:ea typeface="+mn-ea"/>
              </a:rPr>
              <a:t>，</a:t>
            </a:r>
            <a:r>
              <a:rPr lang="en-US" altLang="zh-CN" sz="1800" dirty="0">
                <a:solidFill>
                  <a:schemeClr val="tx1"/>
                </a:solidFill>
                <a:latin typeface="+mn-lt"/>
                <a:ea typeface="+mn-ea"/>
              </a:rPr>
              <a:t>÷   </a:t>
            </a:r>
            <a:r>
              <a:rPr lang="zh-CN" altLang="en-US" sz="1800" dirty="0">
                <a:solidFill>
                  <a:schemeClr val="tx1"/>
                </a:solidFill>
                <a:latin typeface="+mn-lt"/>
                <a:ea typeface="+mn-ea"/>
              </a:rPr>
              <a:t> 等</a:t>
            </a:r>
          </a:p>
          <a:p>
            <a:pPr marL="285750" indent="-285750">
              <a:lnSpc>
                <a:spcPct val="120000"/>
              </a:lnSpc>
              <a:buFont typeface="Wingdings" pitchFamily="2" charset="2"/>
              <a:buChar char="Ø"/>
              <a:defRPr/>
            </a:pPr>
            <a:r>
              <a:rPr lang="zh-CN" altLang="en-US" sz="2000" dirty="0">
                <a:solidFill>
                  <a:schemeClr val="tx1"/>
                </a:solidFill>
                <a:latin typeface="+mn-lt"/>
                <a:ea typeface="+mn-ea"/>
              </a:rPr>
              <a:t>逻辑运算类</a:t>
            </a:r>
          </a:p>
          <a:p>
            <a:pPr marL="742950" lvl="1" indent="-285750">
              <a:buFont typeface="Arial" panose="020B0604020202020204" pitchFamily="34" charset="0"/>
              <a:buChar char="•"/>
              <a:defRPr/>
            </a:pPr>
            <a:r>
              <a:rPr lang="en-US" altLang="zh-CN" sz="1800" dirty="0">
                <a:solidFill>
                  <a:schemeClr val="tx1"/>
                </a:solidFill>
                <a:latin typeface="+mn-lt"/>
                <a:ea typeface="+mn-ea"/>
              </a:rPr>
              <a:t>NOT</a:t>
            </a:r>
            <a:r>
              <a:rPr lang="zh-CN" altLang="en-US" sz="1800" dirty="0">
                <a:solidFill>
                  <a:schemeClr val="tx1"/>
                </a:solidFill>
                <a:latin typeface="+mn-lt"/>
                <a:ea typeface="+mn-ea"/>
              </a:rPr>
              <a:t>，</a:t>
            </a:r>
            <a:r>
              <a:rPr lang="en-US" altLang="zh-CN" sz="1800" dirty="0">
                <a:solidFill>
                  <a:schemeClr val="tx1"/>
                </a:solidFill>
                <a:latin typeface="+mn-lt"/>
                <a:ea typeface="+mn-ea"/>
              </a:rPr>
              <a:t>AND</a:t>
            </a:r>
            <a:r>
              <a:rPr lang="zh-CN" altLang="en-US" sz="1800" dirty="0">
                <a:solidFill>
                  <a:schemeClr val="tx1"/>
                </a:solidFill>
                <a:latin typeface="+mn-lt"/>
                <a:ea typeface="+mn-ea"/>
              </a:rPr>
              <a:t>，</a:t>
            </a:r>
            <a:r>
              <a:rPr lang="en-US" altLang="zh-CN" sz="1800" dirty="0">
                <a:solidFill>
                  <a:schemeClr val="tx1"/>
                </a:solidFill>
                <a:latin typeface="+mn-lt"/>
                <a:ea typeface="+mn-ea"/>
              </a:rPr>
              <a:t>OR</a:t>
            </a:r>
            <a:r>
              <a:rPr lang="zh-CN" altLang="en-US" sz="1800" dirty="0">
                <a:solidFill>
                  <a:schemeClr val="tx1"/>
                </a:solidFill>
                <a:latin typeface="+mn-lt"/>
                <a:ea typeface="+mn-ea"/>
              </a:rPr>
              <a:t>，</a:t>
            </a:r>
            <a:r>
              <a:rPr lang="en-US" altLang="zh-CN" sz="1800" dirty="0">
                <a:solidFill>
                  <a:schemeClr val="tx1"/>
                </a:solidFill>
                <a:latin typeface="+mn-lt"/>
                <a:ea typeface="+mn-ea"/>
              </a:rPr>
              <a:t>XOR</a:t>
            </a:r>
          </a:p>
        </p:txBody>
      </p:sp>
      <p:sp>
        <p:nvSpPr>
          <p:cNvPr id="10" name="Rectangle 3">
            <a:extLst>
              <a:ext uri="{FF2B5EF4-FFF2-40B4-BE49-F238E27FC236}">
                <a16:creationId xmlns:a16="http://schemas.microsoft.com/office/drawing/2014/main" id="{FF923E94-A924-D8AA-FC6C-74200220C168}"/>
              </a:ext>
            </a:extLst>
          </p:cNvPr>
          <p:cNvSpPr txBox="1">
            <a:spLocks noChangeArrowheads="1"/>
          </p:cNvSpPr>
          <p:nvPr/>
        </p:nvSpPr>
        <p:spPr>
          <a:xfrm>
            <a:off x="6055468" y="2543221"/>
            <a:ext cx="6136532" cy="4893182"/>
          </a:xfrm>
          <a:prstGeom prst="rect">
            <a:avLst/>
          </a:prstGeom>
        </p:spPr>
        <p:txBody>
          <a:bodyPr>
            <a:normAutofit/>
          </a:bodyPr>
          <a:lstStyle>
            <a:defPPr>
              <a:defRPr lang="zh-CN"/>
            </a:defPPr>
            <a:lvl1pPr marL="228600" indent="-228600" fontAlgn="auto">
              <a:lnSpc>
                <a:spcPct val="130000"/>
              </a:lnSpc>
              <a:spcBef>
                <a:spcPts val="0"/>
              </a:spcBef>
              <a:spcAft>
                <a:spcPts val="1000"/>
              </a:spcAft>
              <a:buFont typeface="Arial" panose="020B0604020202020204" pitchFamily="34" charset="0"/>
              <a:buChar char="●"/>
              <a:defRPr sz="2400" b="1" u="none" strike="noStrike" cap="none" spc="150" normalizeH="0" baseline="0">
                <a:solidFill>
                  <a:schemeClr val="tx1">
                    <a:lumMod val="65000"/>
                    <a:lumOff val="35000"/>
                  </a:schemeClr>
                </a:solidFill>
                <a:uFillTx/>
                <a:latin typeface="宋体" pitchFamily="2" charset="-122"/>
                <a:ea typeface="微软雅黑" panose="020B0503020204020204" pitchFamily="34" charset="-122"/>
              </a:defRPr>
            </a:lvl1pPr>
            <a:lvl2pPr marL="685800" lvl="1" indent="-228600" fontAlgn="auto">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9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indent="-228600" fontAlgn="auto">
              <a:lnSpc>
                <a:spcPct val="120000"/>
              </a:lnSpc>
              <a:spcBef>
                <a:spcPts val="0"/>
              </a:spcBef>
              <a:spcAft>
                <a:spcPts val="600"/>
              </a:spcAft>
              <a:buFont typeface="Arial" panose="020B0604020202020204" pitchFamily="34" charset="0"/>
              <a:buChar char="●"/>
              <a:defRPr sz="16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indent="-228600" fontAlgn="auto">
              <a:lnSpc>
                <a:spcPct val="120000"/>
              </a:lnSpc>
              <a:spcBef>
                <a:spcPts val="0"/>
              </a:spcBef>
              <a:spcAft>
                <a:spcPts val="300"/>
              </a:spcAft>
              <a:buFont typeface="Wingdings" panose="05000000000000000000" charset="0"/>
              <a:buChar char=""/>
              <a:defRPr sz="14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indent="-228600" fontAlgn="auto">
              <a:lnSpc>
                <a:spcPct val="120000"/>
              </a:lnSpc>
              <a:spcBef>
                <a:spcPts val="0"/>
              </a:spcBef>
              <a:spcAft>
                <a:spcPts val="300"/>
              </a:spcAft>
              <a:buFont typeface="Arial" panose="020B0604020202020204" pitchFamily="34" charset="0"/>
              <a:buChar char="•"/>
              <a:defRPr sz="14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lnSpc>
                <a:spcPct val="120000"/>
              </a:lnSpc>
              <a:buFont typeface="Wingdings" pitchFamily="2" charset="2"/>
              <a:buChar char="Ø"/>
              <a:defRPr/>
            </a:pPr>
            <a:r>
              <a:rPr lang="zh-CN" altLang="en-US" sz="2000" b="0" dirty="0">
                <a:solidFill>
                  <a:schemeClr val="tx1"/>
                </a:solidFill>
                <a:latin typeface="+mn-lt"/>
                <a:ea typeface="+mn-ea"/>
              </a:rPr>
              <a:t>程序控制类</a:t>
            </a:r>
          </a:p>
          <a:p>
            <a:pPr marL="742950" lvl="1" indent="-285750">
              <a:buFont typeface="Arial" panose="020B0604020202020204" pitchFamily="34" charset="0"/>
              <a:buChar char="•"/>
              <a:defRPr/>
            </a:pPr>
            <a:r>
              <a:rPr lang="zh-CN" altLang="en-US" sz="1800" dirty="0">
                <a:solidFill>
                  <a:schemeClr val="tx1"/>
                </a:solidFill>
                <a:latin typeface="+mn-lt"/>
                <a:ea typeface="+mn-ea"/>
              </a:rPr>
              <a:t>无条件转移 </a:t>
            </a:r>
            <a:r>
              <a:rPr lang="en-US" altLang="zh-CN" sz="1800" dirty="0">
                <a:solidFill>
                  <a:schemeClr val="tx1"/>
                </a:solidFill>
                <a:latin typeface="+mn-lt"/>
                <a:ea typeface="+mn-ea"/>
              </a:rPr>
              <a:t>JMP    </a:t>
            </a:r>
            <a:r>
              <a:rPr lang="zh-CN" altLang="en-US" sz="1800" dirty="0">
                <a:solidFill>
                  <a:schemeClr val="tx1"/>
                </a:solidFill>
                <a:latin typeface="+mn-lt"/>
                <a:ea typeface="+mn-ea"/>
              </a:rPr>
              <a:t>条件转移 </a:t>
            </a:r>
            <a:r>
              <a:rPr lang="en-US" altLang="zh-CN" sz="1800" dirty="0">
                <a:solidFill>
                  <a:schemeClr val="tx1"/>
                </a:solidFill>
                <a:latin typeface="+mn-lt"/>
                <a:ea typeface="+mn-ea"/>
              </a:rPr>
              <a:t>C</a:t>
            </a:r>
            <a:r>
              <a:rPr lang="zh-CN" altLang="en-US" sz="1800" dirty="0">
                <a:solidFill>
                  <a:schemeClr val="tx1"/>
                </a:solidFill>
                <a:latin typeface="+mn-lt"/>
                <a:ea typeface="+mn-ea"/>
              </a:rPr>
              <a:t>，</a:t>
            </a:r>
            <a:r>
              <a:rPr lang="en-US" altLang="zh-CN" sz="1800" dirty="0">
                <a:solidFill>
                  <a:schemeClr val="tx1"/>
                </a:solidFill>
                <a:latin typeface="+mn-lt"/>
                <a:ea typeface="+mn-ea"/>
              </a:rPr>
              <a:t>Z</a:t>
            </a:r>
            <a:r>
              <a:rPr lang="zh-CN" altLang="en-US" sz="1800" dirty="0">
                <a:solidFill>
                  <a:schemeClr val="tx1"/>
                </a:solidFill>
                <a:latin typeface="+mn-lt"/>
                <a:ea typeface="+mn-ea"/>
              </a:rPr>
              <a:t>，</a:t>
            </a:r>
            <a:r>
              <a:rPr lang="en-US" altLang="zh-CN" sz="1800" dirty="0">
                <a:solidFill>
                  <a:schemeClr val="tx1"/>
                </a:solidFill>
                <a:latin typeface="+mn-lt"/>
                <a:ea typeface="+mn-ea"/>
              </a:rPr>
              <a:t>N</a:t>
            </a:r>
            <a:r>
              <a:rPr lang="zh-CN" altLang="en-US" sz="1800" dirty="0">
                <a:solidFill>
                  <a:schemeClr val="tx1"/>
                </a:solidFill>
                <a:latin typeface="+mn-lt"/>
                <a:ea typeface="+mn-ea"/>
              </a:rPr>
              <a:t>，</a:t>
            </a:r>
            <a:r>
              <a:rPr lang="en-US" altLang="zh-CN" sz="1800" dirty="0">
                <a:solidFill>
                  <a:schemeClr val="tx1"/>
                </a:solidFill>
                <a:latin typeface="+mn-lt"/>
                <a:ea typeface="+mn-ea"/>
              </a:rPr>
              <a:t>P</a:t>
            </a:r>
            <a:r>
              <a:rPr lang="zh-CN" altLang="en-US" sz="1800" dirty="0">
                <a:solidFill>
                  <a:schemeClr val="tx1"/>
                </a:solidFill>
                <a:latin typeface="+mn-lt"/>
                <a:ea typeface="+mn-ea"/>
              </a:rPr>
              <a:t>，</a:t>
            </a:r>
            <a:r>
              <a:rPr lang="en-US" altLang="zh-CN" sz="1800" dirty="0">
                <a:solidFill>
                  <a:schemeClr val="tx1"/>
                </a:solidFill>
                <a:latin typeface="+mn-lt"/>
                <a:ea typeface="+mn-ea"/>
              </a:rPr>
              <a:t>V</a:t>
            </a:r>
          </a:p>
          <a:p>
            <a:pPr marL="742950" lvl="1" indent="-285750">
              <a:buFont typeface="Arial" panose="020B0604020202020204" pitchFamily="34" charset="0"/>
              <a:buChar char="•"/>
              <a:defRPr/>
            </a:pPr>
            <a:r>
              <a:rPr lang="zh-CN" altLang="en-US" sz="1800" dirty="0">
                <a:solidFill>
                  <a:schemeClr val="tx1"/>
                </a:solidFill>
                <a:latin typeface="+mn-lt"/>
                <a:ea typeface="+mn-ea"/>
              </a:rPr>
              <a:t>转子程序 </a:t>
            </a:r>
            <a:r>
              <a:rPr lang="en-US" altLang="zh-CN" sz="1800" dirty="0">
                <a:solidFill>
                  <a:schemeClr val="tx1"/>
                </a:solidFill>
                <a:latin typeface="+mn-lt"/>
                <a:ea typeface="+mn-ea"/>
              </a:rPr>
              <a:t>JSR   </a:t>
            </a:r>
            <a:r>
              <a:rPr lang="zh-CN" altLang="en-US" sz="1800" dirty="0">
                <a:solidFill>
                  <a:schemeClr val="tx1"/>
                </a:solidFill>
                <a:latin typeface="+mn-lt"/>
                <a:ea typeface="+mn-ea"/>
              </a:rPr>
              <a:t>子程序返回</a:t>
            </a:r>
            <a:r>
              <a:rPr lang="en-US" altLang="zh-CN" sz="1800" dirty="0">
                <a:solidFill>
                  <a:schemeClr val="tx1"/>
                </a:solidFill>
                <a:latin typeface="+mn-lt"/>
                <a:ea typeface="+mn-ea"/>
              </a:rPr>
              <a:t>RET   </a:t>
            </a:r>
            <a:r>
              <a:rPr lang="zh-CN" altLang="en-US" sz="1800" dirty="0">
                <a:solidFill>
                  <a:schemeClr val="tx1"/>
                </a:solidFill>
                <a:latin typeface="+mn-lt"/>
                <a:ea typeface="+mn-ea"/>
              </a:rPr>
              <a:t>中断返回</a:t>
            </a:r>
            <a:r>
              <a:rPr lang="en-US" altLang="zh-CN" sz="1800" dirty="0">
                <a:solidFill>
                  <a:schemeClr val="tx1"/>
                </a:solidFill>
                <a:latin typeface="+mn-lt"/>
                <a:ea typeface="+mn-ea"/>
              </a:rPr>
              <a:t>IRET</a:t>
            </a:r>
          </a:p>
          <a:p>
            <a:pPr marL="285750" indent="-285750">
              <a:lnSpc>
                <a:spcPct val="120000"/>
              </a:lnSpc>
              <a:buFont typeface="Wingdings" pitchFamily="2" charset="2"/>
              <a:buChar char="Ø"/>
              <a:defRPr/>
            </a:pPr>
            <a:r>
              <a:rPr lang="zh-CN" altLang="en-US" sz="2000" b="0" dirty="0">
                <a:solidFill>
                  <a:schemeClr val="tx1"/>
                </a:solidFill>
                <a:latin typeface="+mn-lt"/>
                <a:ea typeface="+mn-ea"/>
              </a:rPr>
              <a:t>输入</a:t>
            </a:r>
            <a:r>
              <a:rPr lang="en-US" altLang="zh-CN" sz="2000" b="0" dirty="0">
                <a:solidFill>
                  <a:schemeClr val="tx1"/>
                </a:solidFill>
                <a:latin typeface="+mn-lt"/>
                <a:ea typeface="+mn-ea"/>
              </a:rPr>
              <a:t>/</a:t>
            </a:r>
            <a:r>
              <a:rPr lang="zh-CN" altLang="en-US" sz="2000" b="0" dirty="0">
                <a:solidFill>
                  <a:schemeClr val="tx1"/>
                </a:solidFill>
                <a:latin typeface="+mn-lt"/>
                <a:ea typeface="+mn-ea"/>
              </a:rPr>
              <a:t>输出类</a:t>
            </a:r>
          </a:p>
          <a:p>
            <a:pPr marL="742950" lvl="1" indent="-285750">
              <a:buFont typeface="Arial" panose="020B0604020202020204" pitchFamily="34" charset="0"/>
              <a:buChar char="•"/>
              <a:defRPr/>
            </a:pPr>
            <a:r>
              <a:rPr lang="en-US" altLang="zh-CN" sz="1800" dirty="0">
                <a:solidFill>
                  <a:schemeClr val="tx1"/>
                </a:solidFill>
                <a:latin typeface="+mn-lt"/>
                <a:ea typeface="+mn-ea"/>
              </a:rPr>
              <a:t>IN  AX</a:t>
            </a:r>
            <a:r>
              <a:rPr lang="zh-CN" altLang="en-US" sz="1800" dirty="0">
                <a:solidFill>
                  <a:schemeClr val="tx1"/>
                </a:solidFill>
                <a:latin typeface="+mn-lt"/>
                <a:ea typeface="+mn-ea"/>
              </a:rPr>
              <a:t>，</a:t>
            </a:r>
            <a:r>
              <a:rPr lang="en-US" altLang="zh-CN" sz="1800" dirty="0">
                <a:solidFill>
                  <a:schemeClr val="tx1"/>
                </a:solidFill>
                <a:latin typeface="+mn-lt"/>
                <a:ea typeface="+mn-ea"/>
              </a:rPr>
              <a:t>n               OUT  n, AX</a:t>
            </a:r>
          </a:p>
          <a:p>
            <a:pPr marL="285750" indent="-285750">
              <a:lnSpc>
                <a:spcPct val="120000"/>
              </a:lnSpc>
              <a:buFont typeface="Wingdings" pitchFamily="2" charset="2"/>
              <a:buChar char="Ø"/>
              <a:defRPr/>
            </a:pPr>
            <a:r>
              <a:rPr lang="zh-CN" altLang="en-US" sz="2000" b="0" dirty="0">
                <a:solidFill>
                  <a:schemeClr val="tx1"/>
                </a:solidFill>
                <a:latin typeface="+mn-lt"/>
                <a:ea typeface="+mn-ea"/>
              </a:rPr>
              <a:t>其他类</a:t>
            </a:r>
          </a:p>
          <a:p>
            <a:pPr marL="742950" lvl="1" indent="-285750">
              <a:buFont typeface="Arial" panose="020B0604020202020204" pitchFamily="34" charset="0"/>
              <a:buChar char="•"/>
              <a:defRPr/>
            </a:pPr>
            <a:r>
              <a:rPr lang="zh-CN" altLang="en-US" sz="1800" dirty="0">
                <a:solidFill>
                  <a:schemeClr val="tx1"/>
                </a:solidFill>
                <a:latin typeface="+mn-lt"/>
                <a:ea typeface="+mn-ea"/>
              </a:rPr>
              <a:t>标志操作：</a:t>
            </a:r>
            <a:r>
              <a:rPr lang="en-US" altLang="zh-CN" sz="1800" dirty="0">
                <a:solidFill>
                  <a:schemeClr val="tx1"/>
                </a:solidFill>
                <a:latin typeface="+mn-lt"/>
                <a:ea typeface="+mn-ea"/>
              </a:rPr>
              <a:t>CLC</a:t>
            </a:r>
            <a:r>
              <a:rPr lang="zh-CN" altLang="en-US" sz="1800" dirty="0">
                <a:solidFill>
                  <a:schemeClr val="tx1"/>
                </a:solidFill>
                <a:latin typeface="+mn-lt"/>
                <a:ea typeface="+mn-ea"/>
              </a:rPr>
              <a:t>（</a:t>
            </a:r>
            <a:r>
              <a:rPr lang="en-US" altLang="zh-CN" sz="1800" dirty="0">
                <a:solidFill>
                  <a:schemeClr val="tx1"/>
                </a:solidFill>
                <a:latin typeface="+mn-lt"/>
                <a:ea typeface="+mn-ea"/>
              </a:rPr>
              <a:t>clear  carry flag)</a:t>
            </a:r>
          </a:p>
          <a:p>
            <a:pPr marL="742950" lvl="1" indent="-285750">
              <a:buFont typeface="Arial" panose="020B0604020202020204" pitchFamily="34" charset="0"/>
              <a:buChar char="•"/>
              <a:defRPr/>
            </a:pPr>
            <a:r>
              <a:rPr lang="en-US" altLang="zh-CN" sz="1800" dirty="0">
                <a:solidFill>
                  <a:schemeClr val="tx1"/>
                </a:solidFill>
                <a:latin typeface="+mn-lt"/>
                <a:ea typeface="+mn-ea"/>
              </a:rPr>
              <a:t>CLI (clear interrupt enable flag)</a:t>
            </a:r>
          </a:p>
          <a:p>
            <a:pPr marL="742950" lvl="1" indent="-285750">
              <a:buFont typeface="Arial" panose="020B0604020202020204" pitchFamily="34" charset="0"/>
              <a:buChar char="•"/>
              <a:defRPr/>
            </a:pPr>
            <a:r>
              <a:rPr lang="en-US" altLang="zh-CN" sz="1800" dirty="0">
                <a:solidFill>
                  <a:schemeClr val="tx1"/>
                </a:solidFill>
                <a:latin typeface="+mn-lt"/>
                <a:ea typeface="+mn-ea"/>
              </a:rPr>
              <a:t>HLT</a:t>
            </a:r>
            <a:r>
              <a:rPr lang="zh-CN" altLang="en-US" sz="1800" dirty="0">
                <a:solidFill>
                  <a:schemeClr val="tx1"/>
                </a:solidFill>
                <a:latin typeface="+mn-lt"/>
                <a:ea typeface="+mn-ea"/>
              </a:rPr>
              <a:t>，</a:t>
            </a:r>
            <a:r>
              <a:rPr lang="en-US" altLang="zh-CN" sz="1800" dirty="0">
                <a:solidFill>
                  <a:schemeClr val="tx1"/>
                </a:solidFill>
                <a:latin typeface="+mn-lt"/>
                <a:ea typeface="+mn-ea"/>
              </a:rPr>
              <a:t>WAIT</a:t>
            </a:r>
          </a:p>
        </p:txBody>
      </p:sp>
    </p:spTree>
    <p:custDataLst>
      <p:tags r:id="rId1"/>
    </p:custDataLst>
    <p:extLst>
      <p:ext uri="{BB962C8B-B14F-4D97-AF65-F5344CB8AC3E}">
        <p14:creationId xmlns:p14="http://schemas.microsoft.com/office/powerpoint/2010/main" val="345113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345928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rgbClr val="B88F4D"/>
                </a:solidFill>
              </a:rPr>
              <a:t>指令</a:t>
            </a:r>
            <a:r>
              <a:rPr lang="zh-CN" altLang="en-US" sz="2000" dirty="0"/>
              <a:t>寻址</a:t>
            </a:r>
          </a:p>
          <a:p>
            <a:pPr marL="742950" lvl="1" indent="-285750">
              <a:lnSpc>
                <a:spcPct val="150000"/>
              </a:lnSpc>
              <a:buFont typeface="Arial" panose="020B0604020202020204" pitchFamily="34" charset="0"/>
              <a:buChar char="•"/>
              <a:defRPr/>
            </a:pPr>
            <a:r>
              <a:rPr lang="zh-CN" altLang="en-US" dirty="0"/>
              <a:t>顺序寻址</a:t>
            </a:r>
          </a:p>
          <a:p>
            <a:pPr marL="742950" lvl="1" indent="-285750">
              <a:lnSpc>
                <a:spcPct val="150000"/>
              </a:lnSpc>
              <a:buFont typeface="Arial" panose="020B0604020202020204" pitchFamily="34" charset="0"/>
              <a:buChar char="•"/>
              <a:defRPr/>
            </a:pPr>
            <a:r>
              <a:rPr lang="zh-CN" altLang="en-US" dirty="0"/>
              <a:t>跳转寻址</a:t>
            </a:r>
          </a:p>
          <a:p>
            <a:pPr marL="285750" indent="-285750">
              <a:lnSpc>
                <a:spcPct val="150000"/>
              </a:lnSpc>
              <a:buFont typeface="Wingdings" pitchFamily="2" charset="2"/>
              <a:buChar char="Ø"/>
              <a:defRPr/>
            </a:pPr>
            <a:r>
              <a:rPr lang="zh-CN" altLang="en-US" sz="2000" dirty="0">
                <a:solidFill>
                  <a:srgbClr val="B88F4D"/>
                </a:solidFill>
              </a:rPr>
              <a:t>操作数</a:t>
            </a:r>
            <a:r>
              <a:rPr lang="zh-CN" altLang="en-US" sz="2000" dirty="0"/>
              <a:t>寻址</a:t>
            </a:r>
          </a:p>
          <a:p>
            <a:pPr marL="742950" lvl="1" indent="-285750">
              <a:lnSpc>
                <a:spcPct val="150000"/>
              </a:lnSpc>
              <a:buFont typeface="Arial" panose="020B0604020202020204" pitchFamily="34" charset="0"/>
              <a:buChar char="•"/>
              <a:defRPr/>
            </a:pPr>
            <a:r>
              <a:rPr lang="zh-CN" altLang="en-US" dirty="0"/>
              <a:t>立即寻址</a:t>
            </a:r>
          </a:p>
          <a:p>
            <a:pPr marL="742950" lvl="1" indent="-285750">
              <a:lnSpc>
                <a:spcPct val="150000"/>
              </a:lnSpc>
              <a:buFont typeface="Arial" panose="020B0604020202020204" pitchFamily="34" charset="0"/>
              <a:buChar char="•"/>
              <a:defRPr/>
            </a:pPr>
            <a:r>
              <a:rPr lang="zh-CN" altLang="en-US" dirty="0"/>
              <a:t>寄存器寻址</a:t>
            </a:r>
            <a:endParaRPr lang="en-US" altLang="zh-CN" dirty="0"/>
          </a:p>
          <a:p>
            <a:pPr marL="742950" lvl="1" indent="-285750">
              <a:lnSpc>
                <a:spcPct val="150000"/>
              </a:lnSpc>
              <a:buFont typeface="Arial" panose="020B0604020202020204" pitchFamily="34" charset="0"/>
              <a:buChar char="•"/>
              <a:defRPr/>
            </a:pPr>
            <a:r>
              <a:rPr lang="zh-CN" altLang="en-US" dirty="0"/>
              <a:t>间接寻址</a:t>
            </a:r>
            <a:endParaRPr lang="en-US" altLang="zh-CN" dirty="0"/>
          </a:p>
          <a:p>
            <a:pPr marL="742950" lvl="1" indent="-285750">
              <a:lnSpc>
                <a:spcPct val="150000"/>
              </a:lnSpc>
              <a:buFont typeface="Arial" panose="020B0604020202020204" pitchFamily="34" charset="0"/>
              <a:buChar char="•"/>
              <a:defRPr/>
            </a:pPr>
            <a:r>
              <a:rPr lang="zh-CN" altLang="en-US" dirty="0"/>
              <a:t>基址</a:t>
            </a:r>
            <a:r>
              <a:rPr lang="en-US" altLang="zh-CN" dirty="0"/>
              <a:t>\</a:t>
            </a:r>
            <a:r>
              <a:rPr lang="zh-CN" altLang="en-US" dirty="0"/>
              <a:t>变址寻址</a:t>
            </a:r>
          </a:p>
        </p:txBody>
      </p:sp>
    </p:spTree>
    <p:custDataLst>
      <p:tags r:id="rId1"/>
    </p:custDataLst>
    <p:extLst>
      <p:ext uri="{BB962C8B-B14F-4D97-AF65-F5344CB8AC3E}">
        <p14:creationId xmlns:p14="http://schemas.microsoft.com/office/powerpoint/2010/main" val="331683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2628284"/>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指令顺序寻址</a:t>
            </a:r>
          </a:p>
          <a:p>
            <a:pPr marL="742950" lvl="1" indent="-285750">
              <a:lnSpc>
                <a:spcPct val="150000"/>
              </a:lnSpc>
              <a:buFont typeface="Arial" panose="020B0604020202020204" pitchFamily="34" charset="0"/>
              <a:buChar char="•"/>
              <a:defRPr/>
            </a:pPr>
            <a:r>
              <a:rPr lang="zh-CN" altLang="en-US" dirty="0"/>
              <a:t>程序对应的机器指令序列按先后顺序依次存放</a:t>
            </a:r>
          </a:p>
          <a:p>
            <a:pPr marL="742950" lvl="1" indent="-285750">
              <a:lnSpc>
                <a:spcPct val="150000"/>
              </a:lnSpc>
              <a:buFont typeface="Arial" panose="020B0604020202020204" pitchFamily="34" charset="0"/>
              <a:buChar char="•"/>
              <a:defRPr/>
            </a:pPr>
            <a:r>
              <a:rPr lang="zh-CN" altLang="en-US" dirty="0"/>
              <a:t>程序执行时从第一条指令开始，逐条取出并顺序依次执行</a:t>
            </a:r>
            <a:endParaRPr lang="en-US" altLang="zh-CN" dirty="0"/>
          </a:p>
          <a:p>
            <a:pPr marL="285750" lvl="1" indent="-285750">
              <a:lnSpc>
                <a:spcPct val="150000"/>
              </a:lnSpc>
              <a:buFont typeface="Wingdings" pitchFamily="2" charset="2"/>
              <a:buChar char="Ø"/>
              <a:defRPr/>
            </a:pPr>
            <a:r>
              <a:rPr lang="zh-CN" altLang="en-US" sz="2000" dirty="0"/>
              <a:t>指令跳转寻址</a:t>
            </a:r>
          </a:p>
          <a:p>
            <a:pPr marL="742950" lvl="1" indent="-285750">
              <a:lnSpc>
                <a:spcPct val="150000"/>
              </a:lnSpc>
              <a:buFont typeface="Arial" panose="020B0604020202020204" pitchFamily="34" charset="0"/>
              <a:buChar char="•"/>
              <a:defRPr/>
            </a:pPr>
            <a:r>
              <a:rPr lang="zh-CN" altLang="en-US" dirty="0"/>
              <a:t>当程序中出现分支或循环时，就会改变程序的执行顺序</a:t>
            </a:r>
            <a:endParaRPr lang="en-US" altLang="zh-CN" dirty="0"/>
          </a:p>
          <a:p>
            <a:pPr marL="742950" lvl="1" indent="-285750">
              <a:lnSpc>
                <a:spcPct val="150000"/>
              </a:lnSpc>
              <a:buFont typeface="Arial" panose="020B0604020202020204" pitchFamily="34" charset="0"/>
              <a:buChar char="•"/>
              <a:defRPr/>
            </a:pPr>
            <a:r>
              <a:rPr lang="zh-CN" altLang="en-US" dirty="0"/>
              <a:t>下条指令的地址由指令本身给出</a:t>
            </a:r>
          </a:p>
        </p:txBody>
      </p:sp>
    </p:spTree>
    <p:custDataLst>
      <p:tags r:id="rId1"/>
    </p:custDataLst>
    <p:extLst>
      <p:ext uri="{BB962C8B-B14F-4D97-AF65-F5344CB8AC3E}">
        <p14:creationId xmlns:p14="http://schemas.microsoft.com/office/powerpoint/2010/main" val="2882963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175112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操作数寻址</a:t>
            </a:r>
            <a:endParaRPr lang="en-US" altLang="zh-CN" sz="2000" dirty="0"/>
          </a:p>
          <a:p>
            <a:pPr marL="742950" lvl="1" indent="-285750">
              <a:lnSpc>
                <a:spcPct val="150000"/>
              </a:lnSpc>
              <a:buFont typeface="Arial" panose="020B0604020202020204" pitchFamily="34" charset="0"/>
              <a:buChar char="•"/>
              <a:defRPr/>
            </a:pPr>
            <a:r>
              <a:rPr lang="zh-CN" altLang="en-US" dirty="0"/>
              <a:t>立即寻址</a:t>
            </a:r>
            <a:endParaRPr lang="en-US" altLang="zh-CN" dirty="0"/>
          </a:p>
          <a:p>
            <a:pPr marL="742950" lvl="1" indent="-285750">
              <a:lnSpc>
                <a:spcPct val="150000"/>
              </a:lnSpc>
              <a:buFont typeface="Arial" panose="020B0604020202020204" pitchFamily="34" charset="0"/>
              <a:buChar char="•"/>
              <a:defRPr/>
            </a:pPr>
            <a:r>
              <a:rPr lang="zh-CN" altLang="en-US" dirty="0"/>
              <a:t>地址码字段是操作数本身</a:t>
            </a:r>
          </a:p>
          <a:p>
            <a:pPr marL="742950" lvl="1" indent="-285750">
              <a:lnSpc>
                <a:spcPct val="150000"/>
              </a:lnSpc>
              <a:buFont typeface="Arial" panose="020B0604020202020204" pitchFamily="34" charset="0"/>
              <a:buChar char="•"/>
              <a:defRPr/>
            </a:pPr>
            <a:r>
              <a:rPr lang="zh-CN" altLang="en-US" dirty="0"/>
              <a:t>示例：</a:t>
            </a:r>
            <a:r>
              <a:rPr lang="en" altLang="zh-CN" dirty="0"/>
              <a:t>MOV</a:t>
            </a:r>
            <a:r>
              <a:rPr lang="zh-CN" altLang="en-US" dirty="0"/>
              <a:t>   </a:t>
            </a:r>
            <a:r>
              <a:rPr lang="en-US" altLang="zh-CN" dirty="0"/>
              <a:t>$s0</a:t>
            </a:r>
            <a:r>
              <a:rPr lang="en" altLang="zh-CN" dirty="0"/>
              <a:t>, 38H</a:t>
            </a:r>
            <a:r>
              <a:rPr lang="zh-CN" altLang="en-US" dirty="0"/>
              <a:t>   </a:t>
            </a:r>
            <a:r>
              <a:rPr lang="en-US" altLang="zh-CN" dirty="0"/>
              <a:t>( </a:t>
            </a:r>
            <a:r>
              <a:rPr lang="en" altLang="zh-CN" dirty="0"/>
              <a:t>38H → AX </a:t>
            </a:r>
            <a:r>
              <a:rPr lang="en-US" altLang="zh-CN" dirty="0"/>
              <a:t>)</a:t>
            </a:r>
            <a:endParaRPr lang="zh-CN" altLang="en" dirty="0"/>
          </a:p>
        </p:txBody>
      </p:sp>
      <p:grpSp>
        <p:nvGrpSpPr>
          <p:cNvPr id="4" name="组合 3">
            <a:extLst>
              <a:ext uri="{FF2B5EF4-FFF2-40B4-BE49-F238E27FC236}">
                <a16:creationId xmlns:a16="http://schemas.microsoft.com/office/drawing/2014/main" id="{12D2FDEE-AFF7-8575-9B22-2DAF03906024}"/>
              </a:ext>
            </a:extLst>
          </p:cNvPr>
          <p:cNvGrpSpPr/>
          <p:nvPr/>
        </p:nvGrpSpPr>
        <p:grpSpPr>
          <a:xfrm>
            <a:off x="2998558" y="5106248"/>
            <a:ext cx="6194883" cy="943380"/>
            <a:chOff x="2403017" y="4496937"/>
            <a:chExt cx="6194883" cy="943380"/>
          </a:xfrm>
        </p:grpSpPr>
        <p:grpSp>
          <p:nvGrpSpPr>
            <p:cNvPr id="6" name="组合 5">
              <a:extLst>
                <a:ext uri="{FF2B5EF4-FFF2-40B4-BE49-F238E27FC236}">
                  <a16:creationId xmlns:a16="http://schemas.microsoft.com/office/drawing/2014/main" id="{9D426CB1-5BFD-2A3F-CAF1-1949AB6A0928}"/>
                </a:ext>
              </a:extLst>
            </p:cNvPr>
            <p:cNvGrpSpPr/>
            <p:nvPr/>
          </p:nvGrpSpPr>
          <p:grpSpPr>
            <a:xfrm>
              <a:off x="2403017" y="4496937"/>
              <a:ext cx="6194883" cy="481013"/>
              <a:chOff x="3213172" y="4314057"/>
              <a:chExt cx="7210988" cy="481013"/>
            </a:xfrm>
            <a:effectLst>
              <a:outerShdw blurRad="50800" dist="38100" dir="5400000" algn="t" rotWithShape="0">
                <a:prstClr val="black">
                  <a:alpha val="40000"/>
                </a:prstClr>
              </a:outerShdw>
            </a:effectLst>
          </p:grpSpPr>
          <p:sp>
            <p:nvSpPr>
              <p:cNvPr id="10" name="Rectangle 6">
                <a:extLst>
                  <a:ext uri="{FF2B5EF4-FFF2-40B4-BE49-F238E27FC236}">
                    <a16:creationId xmlns:a16="http://schemas.microsoft.com/office/drawing/2014/main" id="{55D53D58-3C16-02E9-7192-B71DC12187AC}"/>
                  </a:ext>
                </a:extLst>
              </p:cNvPr>
              <p:cNvSpPr>
                <a:spLocks noChangeArrowheads="1"/>
              </p:cNvSpPr>
              <p:nvPr/>
            </p:nvSpPr>
            <p:spPr bwMode="auto">
              <a:xfrm>
                <a:off x="3213172" y="4314057"/>
                <a:ext cx="1519238" cy="481013"/>
              </a:xfrm>
              <a:prstGeom prst="rect">
                <a:avLst/>
              </a:prstGeom>
              <a:solidFill>
                <a:srgbClr val="CCFF66"/>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OP</a:t>
                </a:r>
              </a:p>
            </p:txBody>
          </p:sp>
          <p:sp>
            <p:nvSpPr>
              <p:cNvPr id="11" name="Rectangle 7">
                <a:extLst>
                  <a:ext uri="{FF2B5EF4-FFF2-40B4-BE49-F238E27FC236}">
                    <a16:creationId xmlns:a16="http://schemas.microsoft.com/office/drawing/2014/main" id="{223B4841-AE7A-485C-A518-65D0401A8F28}"/>
                  </a:ext>
                </a:extLst>
              </p:cNvPr>
              <p:cNvSpPr>
                <a:spLocks noChangeArrowheads="1"/>
              </p:cNvSpPr>
              <p:nvPr/>
            </p:nvSpPr>
            <p:spPr bwMode="auto">
              <a:xfrm>
                <a:off x="4732411" y="4314057"/>
                <a:ext cx="1532839" cy="481013"/>
              </a:xfrm>
              <a:prstGeom prst="rect">
                <a:avLst/>
              </a:prstGeom>
              <a:solidFill>
                <a:srgbClr val="00B0F0"/>
              </a:solidFill>
              <a:ln w="28575" cap="flat" cmpd="sng" algn="ctr">
                <a:solidFill>
                  <a:schemeClr val="tx1"/>
                </a:solidFill>
                <a:prstDash val="solid"/>
                <a:headEnd/>
                <a:tailEnd/>
              </a:ln>
              <a:effectLst/>
            </p:spPr>
            <p:txBody>
              <a:bodyPr wrap="none" anchor="ctr"/>
              <a:lstStyle/>
              <a:p>
                <a:pPr algn="ctr">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Mode</a:t>
                </a:r>
              </a:p>
            </p:txBody>
          </p:sp>
          <p:sp>
            <p:nvSpPr>
              <p:cNvPr id="12" name="Rectangle 9">
                <a:extLst>
                  <a:ext uri="{FF2B5EF4-FFF2-40B4-BE49-F238E27FC236}">
                    <a16:creationId xmlns:a16="http://schemas.microsoft.com/office/drawing/2014/main" id="{8B43D289-9F61-00D5-9738-1DFCCE1423FD}"/>
                  </a:ext>
                </a:extLst>
              </p:cNvPr>
              <p:cNvSpPr>
                <a:spLocks noChangeArrowheads="1"/>
              </p:cNvSpPr>
              <p:nvPr/>
            </p:nvSpPr>
            <p:spPr bwMode="auto">
              <a:xfrm>
                <a:off x="6265250" y="4314057"/>
                <a:ext cx="4158910" cy="481013"/>
              </a:xfrm>
              <a:prstGeom prst="rect">
                <a:avLst/>
              </a:prstGeom>
              <a:solidFill>
                <a:srgbClr val="FFCC00"/>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D</a:t>
                </a:r>
              </a:p>
            </p:txBody>
          </p:sp>
        </p:grpSp>
        <p:sp>
          <p:nvSpPr>
            <p:cNvPr id="7" name="Rectangle 10">
              <a:extLst>
                <a:ext uri="{FF2B5EF4-FFF2-40B4-BE49-F238E27FC236}">
                  <a16:creationId xmlns:a16="http://schemas.microsoft.com/office/drawing/2014/main" id="{9A5601A9-5C9E-C96F-500D-2F8ABD07DB55}"/>
                </a:ext>
              </a:extLst>
            </p:cNvPr>
            <p:cNvSpPr>
              <a:spLocks noChangeArrowheads="1"/>
            </p:cNvSpPr>
            <p:nvPr/>
          </p:nvSpPr>
          <p:spPr bwMode="auto">
            <a:xfrm>
              <a:off x="2689561" y="5040207"/>
              <a:ext cx="946150" cy="396875"/>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操作码</a:t>
              </a:r>
            </a:p>
          </p:txBody>
        </p:sp>
        <p:sp>
          <p:nvSpPr>
            <p:cNvPr id="8" name="Rectangle 11">
              <a:extLst>
                <a:ext uri="{FF2B5EF4-FFF2-40B4-BE49-F238E27FC236}">
                  <a16:creationId xmlns:a16="http://schemas.microsoft.com/office/drawing/2014/main" id="{976ED5EC-D698-D11D-0794-0D36FF54FE95}"/>
                </a:ext>
              </a:extLst>
            </p:cNvPr>
            <p:cNvSpPr>
              <a:spLocks noChangeArrowheads="1"/>
            </p:cNvSpPr>
            <p:nvPr/>
          </p:nvSpPr>
          <p:spPr bwMode="auto">
            <a:xfrm>
              <a:off x="3783795" y="5040207"/>
              <a:ext cx="1210588"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寻址模式</a:t>
              </a:r>
            </a:p>
          </p:txBody>
        </p:sp>
        <p:sp>
          <p:nvSpPr>
            <p:cNvPr id="9" name="Rectangle 12">
              <a:extLst>
                <a:ext uri="{FF2B5EF4-FFF2-40B4-BE49-F238E27FC236}">
                  <a16:creationId xmlns:a16="http://schemas.microsoft.com/office/drawing/2014/main" id="{A9833177-996B-C609-8AE9-C1C3C5A96584}"/>
                </a:ext>
              </a:extLst>
            </p:cNvPr>
            <p:cNvSpPr>
              <a:spLocks noChangeArrowheads="1"/>
            </p:cNvSpPr>
            <p:nvPr/>
          </p:nvSpPr>
          <p:spPr bwMode="auto">
            <a:xfrm>
              <a:off x="5740400" y="5040207"/>
              <a:ext cx="2286000" cy="400110"/>
            </a:xfrm>
            <a:prstGeom prst="rect">
              <a:avLst/>
            </a:prstGeom>
            <a:noFill/>
            <a:ln w="19050" algn="ctr">
              <a:noFill/>
              <a:miter lim="800000"/>
              <a:headEnd/>
              <a:tailEnd/>
            </a:ln>
            <a:effectLst/>
          </p:spPr>
          <p:txBody>
            <a:bodyPr wrap="square">
              <a:spAutoFit/>
            </a:bodyPr>
            <a:lstStyle/>
            <a:p>
              <a:pPr marL="0" marR="0" lvl="0" indent="0" algn="l"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形式地址</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立即数</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endPar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grpSp>
      <p:sp>
        <p:nvSpPr>
          <p:cNvPr id="14" name="文本框 13">
            <a:extLst>
              <a:ext uri="{FF2B5EF4-FFF2-40B4-BE49-F238E27FC236}">
                <a16:creationId xmlns:a16="http://schemas.microsoft.com/office/drawing/2014/main" id="{A965FE7D-35E5-ACE7-B96B-28BE1816341A}"/>
              </a:ext>
            </a:extLst>
          </p:cNvPr>
          <p:cNvSpPr txBox="1"/>
          <p:nvPr/>
        </p:nvSpPr>
        <p:spPr>
          <a:xfrm>
            <a:off x="3285102" y="4674659"/>
            <a:ext cx="759854" cy="369332"/>
          </a:xfrm>
          <a:prstGeom prst="rect">
            <a:avLst/>
          </a:prstGeom>
          <a:noFill/>
        </p:spPr>
        <p:txBody>
          <a:bodyPr wrap="square">
            <a:spAutoFit/>
          </a:bodyPr>
          <a:lstStyle/>
          <a:p>
            <a:r>
              <a:rPr lang="en" altLang="zh-CN" dirty="0"/>
              <a:t>MOV</a:t>
            </a:r>
            <a:endParaRPr lang="zh-CN" altLang="en-US" dirty="0"/>
          </a:p>
        </p:txBody>
      </p:sp>
      <p:sp>
        <p:nvSpPr>
          <p:cNvPr id="15" name="文本框 14">
            <a:extLst>
              <a:ext uri="{FF2B5EF4-FFF2-40B4-BE49-F238E27FC236}">
                <a16:creationId xmlns:a16="http://schemas.microsoft.com/office/drawing/2014/main" id="{7F25FF1B-DFFF-1704-0C1F-BCF2ECC650E3}"/>
              </a:ext>
            </a:extLst>
          </p:cNvPr>
          <p:cNvSpPr txBox="1"/>
          <p:nvPr/>
        </p:nvSpPr>
        <p:spPr>
          <a:xfrm>
            <a:off x="4515879" y="4674659"/>
            <a:ext cx="759854" cy="369332"/>
          </a:xfrm>
          <a:prstGeom prst="rect">
            <a:avLst/>
          </a:prstGeom>
          <a:noFill/>
        </p:spPr>
        <p:txBody>
          <a:bodyPr wrap="square">
            <a:spAutoFit/>
          </a:bodyPr>
          <a:lstStyle/>
          <a:p>
            <a:r>
              <a:rPr lang="en-US" altLang="zh-CN" dirty="0"/>
              <a:t>0000</a:t>
            </a:r>
            <a:endParaRPr lang="zh-CN" altLang="en-US" dirty="0"/>
          </a:p>
        </p:txBody>
      </p:sp>
      <p:sp>
        <p:nvSpPr>
          <p:cNvPr id="16" name="文本框 15">
            <a:extLst>
              <a:ext uri="{FF2B5EF4-FFF2-40B4-BE49-F238E27FC236}">
                <a16:creationId xmlns:a16="http://schemas.microsoft.com/office/drawing/2014/main" id="{63C962F9-BD8C-22E0-A13F-8FB5E6F470D3}"/>
              </a:ext>
            </a:extLst>
          </p:cNvPr>
          <p:cNvSpPr txBox="1"/>
          <p:nvPr/>
        </p:nvSpPr>
        <p:spPr>
          <a:xfrm>
            <a:off x="6916269" y="4674659"/>
            <a:ext cx="972014" cy="369332"/>
          </a:xfrm>
          <a:prstGeom prst="rect">
            <a:avLst/>
          </a:prstGeom>
          <a:noFill/>
        </p:spPr>
        <p:txBody>
          <a:bodyPr wrap="square">
            <a:spAutoFit/>
          </a:bodyPr>
          <a:lstStyle/>
          <a:p>
            <a:r>
              <a:rPr lang="en-US" altLang="zh-CN" dirty="0"/>
              <a:t>0x38H</a:t>
            </a:r>
            <a:endParaRPr lang="zh-CN" altLang="en-US" dirty="0"/>
          </a:p>
        </p:txBody>
      </p:sp>
    </p:spTree>
    <p:custDataLst>
      <p:tags r:id="rId1"/>
    </p:custDataLst>
    <p:extLst>
      <p:ext uri="{BB962C8B-B14F-4D97-AF65-F5344CB8AC3E}">
        <p14:creationId xmlns:p14="http://schemas.microsoft.com/office/powerpoint/2010/main" val="105293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175112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操作数寻址</a:t>
            </a:r>
            <a:endParaRPr lang="en-US" altLang="zh-CN" sz="2000" dirty="0"/>
          </a:p>
          <a:p>
            <a:pPr marL="742950" lvl="1" indent="-285750">
              <a:lnSpc>
                <a:spcPct val="150000"/>
              </a:lnSpc>
              <a:buFont typeface="Arial" panose="020B0604020202020204" pitchFamily="34" charset="0"/>
              <a:buChar char="•"/>
              <a:defRPr/>
            </a:pPr>
            <a:r>
              <a:rPr lang="zh-CN" altLang="en-US" dirty="0"/>
              <a:t>寄存器寻址</a:t>
            </a:r>
            <a:endParaRPr lang="en-US" altLang="zh-CN" dirty="0"/>
          </a:p>
          <a:p>
            <a:pPr marL="742950" lvl="1" indent="-285750">
              <a:lnSpc>
                <a:spcPct val="150000"/>
              </a:lnSpc>
              <a:buFont typeface="Arial" panose="020B0604020202020204" pitchFamily="34" charset="0"/>
              <a:buChar char="•"/>
              <a:defRPr/>
            </a:pPr>
            <a:r>
              <a:rPr lang="zh-CN" altLang="en-US" sz="1800" dirty="0">
                <a:latin typeface="华文新魏" pitchFamily="2" charset="-122"/>
              </a:rPr>
              <a:t>操作数在</a:t>
            </a:r>
            <a:r>
              <a:rPr lang="en-US" altLang="zh-CN" sz="1800" dirty="0">
                <a:latin typeface="华文新魏" pitchFamily="2" charset="-122"/>
              </a:rPr>
              <a:t>CPU</a:t>
            </a:r>
            <a:r>
              <a:rPr lang="zh-CN" altLang="en-US" sz="1800" dirty="0">
                <a:latin typeface="华文新魏" pitchFamily="2" charset="-122"/>
              </a:rPr>
              <a:t>的内部寄存器中</a:t>
            </a:r>
            <a:endParaRPr lang="en-US" altLang="zh-CN" sz="1800" dirty="0">
              <a:latin typeface="华文新魏" pitchFamily="2" charset="-122"/>
            </a:endParaRPr>
          </a:p>
          <a:p>
            <a:pPr marL="742950" lvl="1" indent="-285750">
              <a:lnSpc>
                <a:spcPct val="150000"/>
              </a:lnSpc>
              <a:buFont typeface="Arial" panose="020B0604020202020204" pitchFamily="34" charset="0"/>
              <a:buChar char="•"/>
              <a:defRPr/>
            </a:pPr>
            <a:r>
              <a:rPr lang="zh-CN" altLang="en-US" dirty="0"/>
              <a:t>示例：</a:t>
            </a:r>
            <a:r>
              <a:rPr lang="en" altLang="zh-CN" dirty="0"/>
              <a:t>PUSH</a:t>
            </a:r>
            <a:r>
              <a:rPr lang="zh-CN" altLang="en-US" dirty="0"/>
              <a:t>   </a:t>
            </a:r>
            <a:r>
              <a:rPr lang="en" altLang="zh-CN" dirty="0"/>
              <a:t>$s</a:t>
            </a:r>
            <a:r>
              <a:rPr lang="en-US" altLang="zh-CN" dirty="0"/>
              <a:t>0</a:t>
            </a:r>
            <a:endParaRPr lang="zh-CN" altLang="en" dirty="0"/>
          </a:p>
        </p:txBody>
      </p:sp>
      <p:sp>
        <p:nvSpPr>
          <p:cNvPr id="14" name="文本框 13">
            <a:extLst>
              <a:ext uri="{FF2B5EF4-FFF2-40B4-BE49-F238E27FC236}">
                <a16:creationId xmlns:a16="http://schemas.microsoft.com/office/drawing/2014/main" id="{A965FE7D-35E5-ACE7-B96B-28BE1816341A}"/>
              </a:ext>
            </a:extLst>
          </p:cNvPr>
          <p:cNvSpPr txBox="1"/>
          <p:nvPr/>
        </p:nvSpPr>
        <p:spPr>
          <a:xfrm>
            <a:off x="3259238" y="4691044"/>
            <a:ext cx="972014" cy="369332"/>
          </a:xfrm>
          <a:prstGeom prst="rect">
            <a:avLst/>
          </a:prstGeom>
          <a:noFill/>
        </p:spPr>
        <p:txBody>
          <a:bodyPr wrap="square">
            <a:spAutoFit/>
          </a:bodyPr>
          <a:lstStyle/>
          <a:p>
            <a:r>
              <a:rPr lang="en" altLang="zh-CN" dirty="0"/>
              <a:t>PUSH</a:t>
            </a:r>
            <a:endParaRPr lang="zh-CN" altLang="en-US" dirty="0"/>
          </a:p>
        </p:txBody>
      </p:sp>
      <p:sp>
        <p:nvSpPr>
          <p:cNvPr id="15" name="文本框 14">
            <a:extLst>
              <a:ext uri="{FF2B5EF4-FFF2-40B4-BE49-F238E27FC236}">
                <a16:creationId xmlns:a16="http://schemas.microsoft.com/office/drawing/2014/main" id="{7F25FF1B-DFFF-1704-0C1F-BCF2ECC650E3}"/>
              </a:ext>
            </a:extLst>
          </p:cNvPr>
          <p:cNvSpPr txBox="1"/>
          <p:nvPr/>
        </p:nvSpPr>
        <p:spPr>
          <a:xfrm>
            <a:off x="4604703" y="4687166"/>
            <a:ext cx="759854" cy="369332"/>
          </a:xfrm>
          <a:prstGeom prst="rect">
            <a:avLst/>
          </a:prstGeom>
          <a:noFill/>
        </p:spPr>
        <p:txBody>
          <a:bodyPr wrap="square">
            <a:spAutoFit/>
          </a:bodyPr>
          <a:lstStyle/>
          <a:p>
            <a:r>
              <a:rPr lang="en-US" altLang="zh-CN" dirty="0"/>
              <a:t>001</a:t>
            </a:r>
            <a:endParaRPr lang="zh-CN" altLang="en-US" dirty="0"/>
          </a:p>
        </p:txBody>
      </p:sp>
      <p:sp>
        <p:nvSpPr>
          <p:cNvPr id="16" name="文本框 15">
            <a:extLst>
              <a:ext uri="{FF2B5EF4-FFF2-40B4-BE49-F238E27FC236}">
                <a16:creationId xmlns:a16="http://schemas.microsoft.com/office/drawing/2014/main" id="{63C962F9-BD8C-22E0-A13F-8FB5E6F470D3}"/>
              </a:ext>
            </a:extLst>
          </p:cNvPr>
          <p:cNvSpPr txBox="1"/>
          <p:nvPr/>
        </p:nvSpPr>
        <p:spPr>
          <a:xfrm>
            <a:off x="6876546" y="4674659"/>
            <a:ext cx="972014" cy="369332"/>
          </a:xfrm>
          <a:prstGeom prst="rect">
            <a:avLst/>
          </a:prstGeom>
          <a:noFill/>
        </p:spPr>
        <p:txBody>
          <a:bodyPr wrap="square">
            <a:spAutoFit/>
          </a:bodyPr>
          <a:lstStyle/>
          <a:p>
            <a:r>
              <a:rPr lang="en-US" altLang="zh-CN" dirty="0"/>
              <a:t>0x000</a:t>
            </a:r>
            <a:endParaRPr lang="zh-CN" altLang="en-US" dirty="0"/>
          </a:p>
        </p:txBody>
      </p:sp>
      <p:grpSp>
        <p:nvGrpSpPr>
          <p:cNvPr id="25" name="组合 24">
            <a:extLst>
              <a:ext uri="{FF2B5EF4-FFF2-40B4-BE49-F238E27FC236}">
                <a16:creationId xmlns:a16="http://schemas.microsoft.com/office/drawing/2014/main" id="{FC589A1A-EDD5-7CD6-77DA-3DEF7E99ED7E}"/>
              </a:ext>
            </a:extLst>
          </p:cNvPr>
          <p:cNvGrpSpPr/>
          <p:nvPr/>
        </p:nvGrpSpPr>
        <p:grpSpPr>
          <a:xfrm>
            <a:off x="2998558" y="5106248"/>
            <a:ext cx="6194883" cy="969129"/>
            <a:chOff x="2403017" y="4496937"/>
            <a:chExt cx="6194883" cy="969129"/>
          </a:xfrm>
        </p:grpSpPr>
        <p:grpSp>
          <p:nvGrpSpPr>
            <p:cNvPr id="26" name="组合 25">
              <a:extLst>
                <a:ext uri="{FF2B5EF4-FFF2-40B4-BE49-F238E27FC236}">
                  <a16:creationId xmlns:a16="http://schemas.microsoft.com/office/drawing/2014/main" id="{1D1BB3CC-5128-DFB8-82F7-E58EDD5C0168}"/>
                </a:ext>
              </a:extLst>
            </p:cNvPr>
            <p:cNvGrpSpPr/>
            <p:nvPr/>
          </p:nvGrpSpPr>
          <p:grpSpPr>
            <a:xfrm>
              <a:off x="2403017" y="4496937"/>
              <a:ext cx="6194883" cy="481013"/>
              <a:chOff x="3213172" y="4314057"/>
              <a:chExt cx="7210988" cy="481013"/>
            </a:xfrm>
            <a:effectLst>
              <a:outerShdw blurRad="50800" dist="38100" dir="5400000" algn="t" rotWithShape="0">
                <a:prstClr val="black">
                  <a:alpha val="40000"/>
                </a:prstClr>
              </a:outerShdw>
            </a:effectLst>
          </p:grpSpPr>
          <p:sp>
            <p:nvSpPr>
              <p:cNvPr id="33" name="Rectangle 6">
                <a:extLst>
                  <a:ext uri="{FF2B5EF4-FFF2-40B4-BE49-F238E27FC236}">
                    <a16:creationId xmlns:a16="http://schemas.microsoft.com/office/drawing/2014/main" id="{EF7E1778-3227-EB85-06B2-EBDB624D8C3A}"/>
                  </a:ext>
                </a:extLst>
              </p:cNvPr>
              <p:cNvSpPr>
                <a:spLocks noChangeArrowheads="1"/>
              </p:cNvSpPr>
              <p:nvPr/>
            </p:nvSpPr>
            <p:spPr bwMode="auto">
              <a:xfrm>
                <a:off x="3213172" y="4314057"/>
                <a:ext cx="1519238" cy="481013"/>
              </a:xfrm>
              <a:prstGeom prst="rect">
                <a:avLst/>
              </a:prstGeom>
              <a:solidFill>
                <a:srgbClr val="CCFF66"/>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OP</a:t>
                </a:r>
              </a:p>
            </p:txBody>
          </p:sp>
          <p:sp>
            <p:nvSpPr>
              <p:cNvPr id="34" name="Rectangle 7">
                <a:extLst>
                  <a:ext uri="{FF2B5EF4-FFF2-40B4-BE49-F238E27FC236}">
                    <a16:creationId xmlns:a16="http://schemas.microsoft.com/office/drawing/2014/main" id="{013D9E64-FF09-B047-06C5-E553954344F1}"/>
                  </a:ext>
                </a:extLst>
              </p:cNvPr>
              <p:cNvSpPr>
                <a:spLocks noChangeArrowheads="1"/>
              </p:cNvSpPr>
              <p:nvPr/>
            </p:nvSpPr>
            <p:spPr bwMode="auto">
              <a:xfrm>
                <a:off x="4732411" y="4314057"/>
                <a:ext cx="1532839" cy="481013"/>
              </a:xfrm>
              <a:prstGeom prst="rect">
                <a:avLst/>
              </a:prstGeom>
              <a:solidFill>
                <a:srgbClr val="00B0F0"/>
              </a:solidFill>
              <a:ln w="28575" cap="flat" cmpd="sng" algn="ctr">
                <a:solidFill>
                  <a:schemeClr val="tx1"/>
                </a:solidFill>
                <a:prstDash val="solid"/>
                <a:headEnd/>
                <a:tailEnd/>
              </a:ln>
              <a:effectLst/>
            </p:spPr>
            <p:txBody>
              <a:bodyPr wrap="none" anchor="ctr"/>
              <a:lstStyle/>
              <a:p>
                <a:pPr algn="ctr">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Mode</a:t>
                </a:r>
              </a:p>
            </p:txBody>
          </p:sp>
          <p:sp>
            <p:nvSpPr>
              <p:cNvPr id="35" name="Rectangle 9">
                <a:extLst>
                  <a:ext uri="{FF2B5EF4-FFF2-40B4-BE49-F238E27FC236}">
                    <a16:creationId xmlns:a16="http://schemas.microsoft.com/office/drawing/2014/main" id="{30612507-BD12-9185-87E6-B5281C5DC7EE}"/>
                  </a:ext>
                </a:extLst>
              </p:cNvPr>
              <p:cNvSpPr>
                <a:spLocks noChangeArrowheads="1"/>
              </p:cNvSpPr>
              <p:nvPr/>
            </p:nvSpPr>
            <p:spPr bwMode="auto">
              <a:xfrm>
                <a:off x="6265250" y="4314057"/>
                <a:ext cx="4158910" cy="481013"/>
              </a:xfrm>
              <a:prstGeom prst="rect">
                <a:avLst/>
              </a:prstGeom>
              <a:solidFill>
                <a:srgbClr val="FFCC00"/>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D</a:t>
                </a:r>
              </a:p>
            </p:txBody>
          </p:sp>
        </p:grpSp>
        <p:sp>
          <p:nvSpPr>
            <p:cNvPr id="27" name="Rectangle 10">
              <a:extLst>
                <a:ext uri="{FF2B5EF4-FFF2-40B4-BE49-F238E27FC236}">
                  <a16:creationId xmlns:a16="http://schemas.microsoft.com/office/drawing/2014/main" id="{D3E4EAD2-330F-15F7-D97D-7A0506A200A7}"/>
                </a:ext>
              </a:extLst>
            </p:cNvPr>
            <p:cNvSpPr>
              <a:spLocks noChangeArrowheads="1"/>
            </p:cNvSpPr>
            <p:nvPr/>
          </p:nvSpPr>
          <p:spPr bwMode="auto">
            <a:xfrm>
              <a:off x="2689561" y="5040207"/>
              <a:ext cx="946150" cy="396875"/>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操作码</a:t>
              </a:r>
            </a:p>
          </p:txBody>
        </p:sp>
        <p:sp>
          <p:nvSpPr>
            <p:cNvPr id="28" name="Rectangle 11">
              <a:extLst>
                <a:ext uri="{FF2B5EF4-FFF2-40B4-BE49-F238E27FC236}">
                  <a16:creationId xmlns:a16="http://schemas.microsoft.com/office/drawing/2014/main" id="{BD56F60E-B505-CC3F-13E3-792CCC1F8ABA}"/>
                </a:ext>
              </a:extLst>
            </p:cNvPr>
            <p:cNvSpPr>
              <a:spLocks noChangeArrowheads="1"/>
            </p:cNvSpPr>
            <p:nvPr/>
          </p:nvSpPr>
          <p:spPr bwMode="auto">
            <a:xfrm>
              <a:off x="3783795" y="5040207"/>
              <a:ext cx="1210588"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寻址模式</a:t>
              </a:r>
            </a:p>
          </p:txBody>
        </p:sp>
        <p:sp>
          <p:nvSpPr>
            <p:cNvPr id="29" name="Rectangle 12">
              <a:extLst>
                <a:ext uri="{FF2B5EF4-FFF2-40B4-BE49-F238E27FC236}">
                  <a16:creationId xmlns:a16="http://schemas.microsoft.com/office/drawing/2014/main" id="{3B22B735-A544-4F33-2228-3CFB4E04CF02}"/>
                </a:ext>
              </a:extLst>
            </p:cNvPr>
            <p:cNvSpPr>
              <a:spLocks noChangeArrowheads="1"/>
            </p:cNvSpPr>
            <p:nvPr/>
          </p:nvSpPr>
          <p:spPr bwMode="auto">
            <a:xfrm>
              <a:off x="5535560" y="5065956"/>
              <a:ext cx="2679270" cy="400110"/>
            </a:xfrm>
            <a:prstGeom prst="rect">
              <a:avLst/>
            </a:prstGeom>
            <a:noFill/>
            <a:ln w="19050" algn="ctr">
              <a:noFill/>
              <a:miter lim="800000"/>
              <a:headEnd/>
              <a:tailEnd/>
            </a:ln>
            <a:effectLst/>
          </p:spPr>
          <p:txBody>
            <a:bodyPr wrap="square">
              <a:spAutoFit/>
            </a:bodyPr>
            <a:lstStyle/>
            <a:p>
              <a:pPr marL="0" marR="0" lvl="0" indent="0" algn="l"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形式地址</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r>
                <a:rPr lang="zh-CN" altLang="en-US" sz="2000" kern="0" dirty="0">
                  <a:solidFill>
                    <a:sysClr val="windowText" lastClr="000000"/>
                  </a:solidFill>
                  <a:latin typeface="微软雅黑"/>
                  <a:ea typeface="微软雅黑"/>
                </a:rPr>
                <a:t>寄存器编号</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endPar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grpSp>
    </p:spTree>
    <p:custDataLst>
      <p:tags r:id="rId1"/>
    </p:custDataLst>
    <p:extLst>
      <p:ext uri="{BB962C8B-B14F-4D97-AF65-F5344CB8AC3E}">
        <p14:creationId xmlns:p14="http://schemas.microsoft.com/office/powerpoint/2010/main" val="3540338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指令集（参考</a:t>
              </a:r>
              <a:r>
                <a:rPr lang="en-US" altLang="zh-CN" sz="2800" dirty="0">
                  <a:solidFill>
                    <a:schemeClr val="tx1">
                      <a:lumMod val="85000"/>
                      <a:lumOff val="15000"/>
                    </a:schemeClr>
                  </a:solidFill>
                </a:rPr>
                <a:t>MIPS32</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IS</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release</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v6.06</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34622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指令格式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无寻址方式字段</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隐藏在操作码字段</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a:t>
            </a:r>
          </a:p>
          <a:p>
            <a:pPr marL="285750" indent="-285750">
              <a:lnSpc>
                <a:spcPct val="150000"/>
              </a:lnSpc>
              <a:buFont typeface="Wingdings" pitchFamily="2" charset="2"/>
              <a:buChar char="Ø"/>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5064983" y="2305419"/>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pSp>
        <p:nvGrpSpPr>
          <p:cNvPr id="47" name="Group 120">
            <a:extLst>
              <a:ext uri="{FF2B5EF4-FFF2-40B4-BE49-F238E27FC236}">
                <a16:creationId xmlns:a16="http://schemas.microsoft.com/office/drawing/2014/main" id="{C0D94D0B-A234-6B66-22EF-E48A4B05A8A5}"/>
              </a:ext>
            </a:extLst>
          </p:cNvPr>
          <p:cNvGrpSpPr>
            <a:grpSpLocks/>
          </p:cNvGrpSpPr>
          <p:nvPr/>
        </p:nvGrpSpPr>
        <p:grpSpPr bwMode="auto">
          <a:xfrm>
            <a:off x="5064983" y="3992482"/>
            <a:ext cx="5962650" cy="1273175"/>
            <a:chOff x="1889" y="2528"/>
            <a:chExt cx="3756" cy="802"/>
          </a:xfrm>
        </p:grpSpPr>
        <p:grpSp>
          <p:nvGrpSpPr>
            <p:cNvPr id="48" name="Group 121">
              <a:extLst>
                <a:ext uri="{FF2B5EF4-FFF2-40B4-BE49-F238E27FC236}">
                  <a16:creationId xmlns:a16="http://schemas.microsoft.com/office/drawing/2014/main" id="{8BF8F371-5EA6-CC5E-C36A-6673E4A38EF2}"/>
                </a:ext>
              </a:extLst>
            </p:cNvPr>
            <p:cNvGrpSpPr>
              <a:grpSpLocks/>
            </p:cNvGrpSpPr>
            <p:nvPr/>
          </p:nvGrpSpPr>
          <p:grpSpPr bwMode="auto">
            <a:xfrm>
              <a:off x="1889" y="2717"/>
              <a:ext cx="3756" cy="613"/>
              <a:chOff x="1918" y="1392"/>
              <a:chExt cx="3756" cy="613"/>
            </a:xfrm>
          </p:grpSpPr>
          <p:sp>
            <p:nvSpPr>
              <p:cNvPr id="50" name="Rectangle 122">
                <a:extLst>
                  <a:ext uri="{FF2B5EF4-FFF2-40B4-BE49-F238E27FC236}">
                    <a16:creationId xmlns:a16="http://schemas.microsoft.com/office/drawing/2014/main" id="{10F5409E-8CEC-DBF6-142D-F3377D7900BE}"/>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1" name="Group 123">
                <a:extLst>
                  <a:ext uri="{FF2B5EF4-FFF2-40B4-BE49-F238E27FC236}">
                    <a16:creationId xmlns:a16="http://schemas.microsoft.com/office/drawing/2014/main" id="{C7B23B58-773B-72EA-8D63-B1A566C55721}"/>
                  </a:ext>
                </a:extLst>
              </p:cNvPr>
              <p:cNvGrpSpPr>
                <a:grpSpLocks/>
              </p:cNvGrpSpPr>
              <p:nvPr/>
            </p:nvGrpSpPr>
            <p:grpSpPr bwMode="auto">
              <a:xfrm>
                <a:off x="1979" y="1556"/>
                <a:ext cx="624" cy="229"/>
                <a:chOff x="1979" y="1556"/>
                <a:chExt cx="624" cy="229"/>
              </a:xfrm>
            </p:grpSpPr>
            <p:sp>
              <p:nvSpPr>
                <p:cNvPr id="69" name="Rectangle 124">
                  <a:extLst>
                    <a:ext uri="{FF2B5EF4-FFF2-40B4-BE49-F238E27FC236}">
                      <a16:creationId xmlns:a16="http://schemas.microsoft.com/office/drawing/2014/main" id="{B2A00454-51E7-1CC5-0135-169D0FF38BB2}"/>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0" name="Rectangle 125">
                  <a:extLst>
                    <a:ext uri="{FF2B5EF4-FFF2-40B4-BE49-F238E27FC236}">
                      <a16:creationId xmlns:a16="http://schemas.microsoft.com/office/drawing/2014/main" id="{0C79930E-F899-BF86-4F3F-B7FAA3C205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2" name="Group 126">
                <a:extLst>
                  <a:ext uri="{FF2B5EF4-FFF2-40B4-BE49-F238E27FC236}">
                    <a16:creationId xmlns:a16="http://schemas.microsoft.com/office/drawing/2014/main" id="{D980E819-819E-483D-EE60-57FA2C709CE1}"/>
                  </a:ext>
                </a:extLst>
              </p:cNvPr>
              <p:cNvGrpSpPr>
                <a:grpSpLocks/>
              </p:cNvGrpSpPr>
              <p:nvPr/>
            </p:nvGrpSpPr>
            <p:grpSpPr bwMode="auto">
              <a:xfrm>
                <a:off x="2611" y="1556"/>
                <a:ext cx="580" cy="229"/>
                <a:chOff x="2611" y="1556"/>
                <a:chExt cx="580" cy="229"/>
              </a:xfrm>
            </p:grpSpPr>
            <p:sp>
              <p:nvSpPr>
                <p:cNvPr id="67" name="Rectangle 127">
                  <a:extLst>
                    <a:ext uri="{FF2B5EF4-FFF2-40B4-BE49-F238E27FC236}">
                      <a16:creationId xmlns:a16="http://schemas.microsoft.com/office/drawing/2014/main" id="{1990A614-C382-4390-F5B9-EEB70CEB8CB7}"/>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8" name="Rectangle 128">
                  <a:extLst>
                    <a:ext uri="{FF2B5EF4-FFF2-40B4-BE49-F238E27FC236}">
                      <a16:creationId xmlns:a16="http://schemas.microsoft.com/office/drawing/2014/main" id="{3E0BFDEF-0DEF-F55F-F40E-E7CB0440BACD}"/>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3" name="Group 129">
                <a:extLst>
                  <a:ext uri="{FF2B5EF4-FFF2-40B4-BE49-F238E27FC236}">
                    <a16:creationId xmlns:a16="http://schemas.microsoft.com/office/drawing/2014/main" id="{3D01E69D-6FA5-09C8-D6F3-C43D4F1F7F55}"/>
                  </a:ext>
                </a:extLst>
              </p:cNvPr>
              <p:cNvGrpSpPr>
                <a:grpSpLocks/>
              </p:cNvGrpSpPr>
              <p:nvPr/>
            </p:nvGrpSpPr>
            <p:grpSpPr bwMode="auto">
              <a:xfrm>
                <a:off x="3199" y="1556"/>
                <a:ext cx="579" cy="229"/>
                <a:chOff x="3199" y="1556"/>
                <a:chExt cx="579" cy="229"/>
              </a:xfrm>
            </p:grpSpPr>
            <p:sp>
              <p:nvSpPr>
                <p:cNvPr id="65" name="Rectangle 130">
                  <a:extLst>
                    <a:ext uri="{FF2B5EF4-FFF2-40B4-BE49-F238E27FC236}">
                      <a16:creationId xmlns:a16="http://schemas.microsoft.com/office/drawing/2014/main" id="{45EBA845-4108-5C90-7688-CBA0008CC662}"/>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6" name="Rectangle 131">
                  <a:extLst>
                    <a:ext uri="{FF2B5EF4-FFF2-40B4-BE49-F238E27FC236}">
                      <a16:creationId xmlns:a16="http://schemas.microsoft.com/office/drawing/2014/main" id="{C7C3B28E-AFCD-534C-73DF-4069090B9F9A}"/>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4" name="Rectangle 132">
                <a:extLst>
                  <a:ext uri="{FF2B5EF4-FFF2-40B4-BE49-F238E27FC236}">
                    <a16:creationId xmlns:a16="http://schemas.microsoft.com/office/drawing/2014/main" id="{1B9B1D88-C114-34A0-5238-BE251E6CB73C}"/>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5" name="Rectangle 133">
                <a:extLst>
                  <a:ext uri="{FF2B5EF4-FFF2-40B4-BE49-F238E27FC236}">
                    <a16:creationId xmlns:a16="http://schemas.microsoft.com/office/drawing/2014/main" id="{810BBDD3-CA8D-4C16-2A4B-8935D2572507}"/>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6" name="Rectangle 134">
                <a:extLst>
                  <a:ext uri="{FF2B5EF4-FFF2-40B4-BE49-F238E27FC236}">
                    <a16:creationId xmlns:a16="http://schemas.microsoft.com/office/drawing/2014/main" id="{89B1114A-D893-90E4-AA97-7C492499F97E}"/>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7" name="Rectangle 135">
                <a:extLst>
                  <a:ext uri="{FF2B5EF4-FFF2-40B4-BE49-F238E27FC236}">
                    <a16:creationId xmlns:a16="http://schemas.microsoft.com/office/drawing/2014/main" id="{E45B252C-6813-7C77-9F3B-973FC4BDDB28}"/>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8" name="Rectangle 136">
                <a:extLst>
                  <a:ext uri="{FF2B5EF4-FFF2-40B4-BE49-F238E27FC236}">
                    <a16:creationId xmlns:a16="http://schemas.microsoft.com/office/drawing/2014/main" id="{97901700-22AA-FC7D-834D-1D1AD814A416}"/>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59" name="Rectangle 137">
                <a:extLst>
                  <a:ext uri="{FF2B5EF4-FFF2-40B4-BE49-F238E27FC236}">
                    <a16:creationId xmlns:a16="http://schemas.microsoft.com/office/drawing/2014/main" id="{F25ACFDE-5D81-F8E2-4AEB-87B030E2E627}"/>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0" name="Rectangle 138">
                <a:extLst>
                  <a:ext uri="{FF2B5EF4-FFF2-40B4-BE49-F238E27FC236}">
                    <a16:creationId xmlns:a16="http://schemas.microsoft.com/office/drawing/2014/main" id="{5A652AE7-4B1B-2A51-1A02-8D7220793925}"/>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1" name="Rectangle 139">
                <a:extLst>
                  <a:ext uri="{FF2B5EF4-FFF2-40B4-BE49-F238E27FC236}">
                    <a16:creationId xmlns:a16="http://schemas.microsoft.com/office/drawing/2014/main" id="{D7D5D767-5C2A-18D9-5643-343B4E259B43}"/>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2" name="Rectangle 140">
                <a:extLst>
                  <a:ext uri="{FF2B5EF4-FFF2-40B4-BE49-F238E27FC236}">
                    <a16:creationId xmlns:a16="http://schemas.microsoft.com/office/drawing/2014/main" id="{9C59EC11-C6E4-FB4C-8237-78841048BEF7}"/>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3" name="Rectangle 141">
                <a:extLst>
                  <a:ext uri="{FF2B5EF4-FFF2-40B4-BE49-F238E27FC236}">
                    <a16:creationId xmlns:a16="http://schemas.microsoft.com/office/drawing/2014/main" id="{472E966D-DC9E-05DC-A50D-7AF9034D46F4}"/>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4" name="Rectangle 142">
                <a:extLst>
                  <a:ext uri="{FF2B5EF4-FFF2-40B4-BE49-F238E27FC236}">
                    <a16:creationId xmlns:a16="http://schemas.microsoft.com/office/drawing/2014/main" id="{79BC3E8D-01CD-DB96-2E6D-4CBC2C43FB07}"/>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74B85F24-5AA1-C851-D3C9-90C27BF50066}"/>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grpSp>
        <p:nvGrpSpPr>
          <p:cNvPr id="71" name="Group 144">
            <a:extLst>
              <a:ext uri="{FF2B5EF4-FFF2-40B4-BE49-F238E27FC236}">
                <a16:creationId xmlns:a16="http://schemas.microsoft.com/office/drawing/2014/main" id="{B1B464FD-580C-13A2-A730-2D1DB962FA69}"/>
              </a:ext>
            </a:extLst>
          </p:cNvPr>
          <p:cNvGrpSpPr>
            <a:grpSpLocks/>
          </p:cNvGrpSpPr>
          <p:nvPr/>
        </p:nvGrpSpPr>
        <p:grpSpPr bwMode="auto">
          <a:xfrm>
            <a:off x="5064983" y="5533750"/>
            <a:ext cx="5962650" cy="1198563"/>
            <a:chOff x="1886" y="3447"/>
            <a:chExt cx="3756" cy="755"/>
          </a:xfrm>
        </p:grpSpPr>
        <p:grpSp>
          <p:nvGrpSpPr>
            <p:cNvPr id="72" name="Group 145">
              <a:extLst>
                <a:ext uri="{FF2B5EF4-FFF2-40B4-BE49-F238E27FC236}">
                  <a16:creationId xmlns:a16="http://schemas.microsoft.com/office/drawing/2014/main" id="{ADA606DC-3D36-C41D-55E3-E7EDB0C401CF}"/>
                </a:ext>
              </a:extLst>
            </p:cNvPr>
            <p:cNvGrpSpPr>
              <a:grpSpLocks/>
            </p:cNvGrpSpPr>
            <p:nvPr/>
          </p:nvGrpSpPr>
          <p:grpSpPr bwMode="auto">
            <a:xfrm>
              <a:off x="1886" y="3589"/>
              <a:ext cx="3756" cy="613"/>
              <a:chOff x="1918" y="3360"/>
              <a:chExt cx="3756" cy="613"/>
            </a:xfrm>
          </p:grpSpPr>
          <p:sp>
            <p:nvSpPr>
              <p:cNvPr id="74" name="Rectangle 146">
                <a:extLst>
                  <a:ext uri="{FF2B5EF4-FFF2-40B4-BE49-F238E27FC236}">
                    <a16:creationId xmlns:a16="http://schemas.microsoft.com/office/drawing/2014/main" id="{80EFCFE2-EDC5-D297-BFFE-F3E11D170706}"/>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75" name="Group 147">
                <a:extLst>
                  <a:ext uri="{FF2B5EF4-FFF2-40B4-BE49-F238E27FC236}">
                    <a16:creationId xmlns:a16="http://schemas.microsoft.com/office/drawing/2014/main" id="{FC932C82-BF58-EC98-5A7B-0F8B3FEBB085}"/>
                  </a:ext>
                </a:extLst>
              </p:cNvPr>
              <p:cNvGrpSpPr>
                <a:grpSpLocks/>
              </p:cNvGrpSpPr>
              <p:nvPr/>
            </p:nvGrpSpPr>
            <p:grpSpPr bwMode="auto">
              <a:xfrm>
                <a:off x="1979" y="3524"/>
                <a:ext cx="624" cy="229"/>
                <a:chOff x="1979" y="3524"/>
                <a:chExt cx="624" cy="229"/>
              </a:xfrm>
            </p:grpSpPr>
            <p:sp>
              <p:nvSpPr>
                <p:cNvPr id="83" name="Rectangle 148">
                  <a:extLst>
                    <a:ext uri="{FF2B5EF4-FFF2-40B4-BE49-F238E27FC236}">
                      <a16:creationId xmlns:a16="http://schemas.microsoft.com/office/drawing/2014/main" id="{B49C3321-8164-C6D7-E07E-F87DAF25A5D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84" name="Rectangle 149">
                  <a:extLst>
                    <a:ext uri="{FF2B5EF4-FFF2-40B4-BE49-F238E27FC236}">
                      <a16:creationId xmlns:a16="http://schemas.microsoft.com/office/drawing/2014/main" id="{6A9FE08C-77D6-629B-A8D9-AA9EB4DF2C81}"/>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76" name="Rectangle 150">
                <a:extLst>
                  <a:ext uri="{FF2B5EF4-FFF2-40B4-BE49-F238E27FC236}">
                    <a16:creationId xmlns:a16="http://schemas.microsoft.com/office/drawing/2014/main" id="{A552BBE4-47E3-B474-B5D2-B2FCE0EDD113}"/>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7" name="Rectangle 151">
                <a:extLst>
                  <a:ext uri="{FF2B5EF4-FFF2-40B4-BE49-F238E27FC236}">
                    <a16:creationId xmlns:a16="http://schemas.microsoft.com/office/drawing/2014/main" id="{BDC2D872-BB5D-D06C-F6B1-80FC28CBD43F}"/>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78" name="Rectangle 152">
                <a:extLst>
                  <a:ext uri="{FF2B5EF4-FFF2-40B4-BE49-F238E27FC236}">
                    <a16:creationId xmlns:a16="http://schemas.microsoft.com/office/drawing/2014/main" id="{0088585C-FEAF-D87C-D995-733C637E2A33}"/>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79" name="Rectangle 153">
                <a:extLst>
                  <a:ext uri="{FF2B5EF4-FFF2-40B4-BE49-F238E27FC236}">
                    <a16:creationId xmlns:a16="http://schemas.microsoft.com/office/drawing/2014/main" id="{55FDDFB6-D29B-116A-78E5-353522E2E6B7}"/>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80" name="Rectangle 154">
                <a:extLst>
                  <a:ext uri="{FF2B5EF4-FFF2-40B4-BE49-F238E27FC236}">
                    <a16:creationId xmlns:a16="http://schemas.microsoft.com/office/drawing/2014/main" id="{B116A5F2-63C8-B2F1-B619-2380BBFC9BA9}"/>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81" name="Rectangle 155">
                <a:extLst>
                  <a:ext uri="{FF2B5EF4-FFF2-40B4-BE49-F238E27FC236}">
                    <a16:creationId xmlns:a16="http://schemas.microsoft.com/office/drawing/2014/main" id="{3B2D1301-616B-6E04-D6DB-EF1E5EB2F1B1}"/>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82" name="Rectangle 156">
                <a:extLst>
                  <a:ext uri="{FF2B5EF4-FFF2-40B4-BE49-F238E27FC236}">
                    <a16:creationId xmlns:a16="http://schemas.microsoft.com/office/drawing/2014/main" id="{25C82E5B-39E1-D71D-6F48-D2EA59463828}"/>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3" name="Text Box 157">
              <a:extLst>
                <a:ext uri="{FF2B5EF4-FFF2-40B4-BE49-F238E27FC236}">
                  <a16:creationId xmlns:a16="http://schemas.microsoft.com/office/drawing/2014/main" id="{54F81616-B331-A7F2-EB22-6A7CFCF2AC31}"/>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429487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8014563" cy="4514505"/>
            <a:chOff x="1887176" y="1780605"/>
            <a:chExt cx="1929582" cy="1974598"/>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1267767" cy="163202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硬件的设计如何适配不同软件的功能</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软件的开发如何适用于不同的物理机器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中央处理器（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）是如何设计的？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执行加法、乘法等指令？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第一步：定义指令集体系结构（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Instruction Set Architecture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）或指令集架构</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计算机硬件和软件之间的接口（狭义 </a:t>
              </a:r>
              <a:r>
                <a:rPr lang="en-US" altLang="zh-CN" sz="2800" dirty="0">
                  <a:solidFill>
                    <a:schemeClr val="tx1">
                      <a:lumMod val="85000"/>
                      <a:lumOff val="15000"/>
                    </a:schemeClr>
                  </a:solidFill>
                </a:rPr>
                <a:t>VS </a:t>
              </a:r>
              <a:r>
                <a:rPr lang="zh-CN" altLang="en-US" sz="2800" dirty="0">
                  <a:solidFill>
                    <a:schemeClr val="tx1">
                      <a:lumMod val="85000"/>
                      <a:lumOff val="15000"/>
                    </a:schemeClr>
                  </a:solidFill>
                </a:rPr>
                <a:t>广义）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3" name="组合 22">
            <a:extLst>
              <a:ext uri="{FF2B5EF4-FFF2-40B4-BE49-F238E27FC236}">
                <a16:creationId xmlns:a16="http://schemas.microsoft.com/office/drawing/2014/main" id="{EE904F26-9044-E8C8-243A-57EF2DC078DF}"/>
              </a:ext>
            </a:extLst>
          </p:cNvPr>
          <p:cNvGrpSpPr/>
          <p:nvPr/>
        </p:nvGrpSpPr>
        <p:grpSpPr>
          <a:xfrm>
            <a:off x="6660567" y="2530854"/>
            <a:ext cx="4460279" cy="3678357"/>
            <a:chOff x="7008910" y="2591814"/>
            <a:chExt cx="3259138" cy="2517775"/>
          </a:xfrm>
        </p:grpSpPr>
        <p:sp>
          <p:nvSpPr>
            <p:cNvPr id="12" name="圆角矩形 3">
              <a:extLst>
                <a:ext uri="{FF2B5EF4-FFF2-40B4-BE49-F238E27FC236}">
                  <a16:creationId xmlns:a16="http://schemas.microsoft.com/office/drawing/2014/main" id="{7A04A8E6-BAD8-E1FF-EE22-3747D390A897}"/>
                </a:ext>
              </a:extLst>
            </p:cNvPr>
            <p:cNvSpPr/>
            <p:nvPr/>
          </p:nvSpPr>
          <p:spPr>
            <a:xfrm>
              <a:off x="7008910" y="2593402"/>
              <a:ext cx="3257550" cy="1077912"/>
            </a:xfrm>
            <a:prstGeom prst="roundRect">
              <a:avLst/>
            </a:prstGeom>
            <a:solidFill>
              <a:srgbClr val="FF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软</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3" name="圆角矩形 4">
              <a:extLst>
                <a:ext uri="{FF2B5EF4-FFF2-40B4-BE49-F238E27FC236}">
                  <a16:creationId xmlns:a16="http://schemas.microsoft.com/office/drawing/2014/main" id="{37C4563E-2E10-5E67-DA74-C2F58C1B82D2}"/>
                </a:ext>
              </a:extLst>
            </p:cNvPr>
            <p:cNvSpPr/>
            <p:nvPr/>
          </p:nvSpPr>
          <p:spPr>
            <a:xfrm>
              <a:off x="7008910" y="4030090"/>
              <a:ext cx="3257550" cy="1077913"/>
            </a:xfrm>
            <a:prstGeom prst="roundRect">
              <a:avLst/>
            </a:prstGeom>
            <a:solidFill>
              <a:srgbClr val="99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硬</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4" name="圆角矩形 5">
              <a:extLst>
                <a:ext uri="{FF2B5EF4-FFF2-40B4-BE49-F238E27FC236}">
                  <a16:creationId xmlns:a16="http://schemas.microsoft.com/office/drawing/2014/main" id="{9B01653B-E77D-6648-F6B6-DEEE40776649}"/>
                </a:ext>
              </a:extLst>
            </p:cNvPr>
            <p:cNvSpPr/>
            <p:nvPr/>
          </p:nvSpPr>
          <p:spPr bwMode="auto">
            <a:xfrm>
              <a:off x="7459761" y="4749227"/>
              <a:ext cx="2808287" cy="360362"/>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物理元件</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6" name="圆角矩形 6">
              <a:extLst>
                <a:ext uri="{FF2B5EF4-FFF2-40B4-BE49-F238E27FC236}">
                  <a16:creationId xmlns:a16="http://schemas.microsoft.com/office/drawing/2014/main" id="{9F81E7D8-FEB0-7730-FD34-14FC1E880ACD}"/>
                </a:ext>
              </a:extLst>
            </p:cNvPr>
            <p:cNvSpPr/>
            <p:nvPr/>
          </p:nvSpPr>
          <p:spPr bwMode="auto">
            <a:xfrm>
              <a:off x="7459761" y="4388865"/>
              <a:ext cx="2808287"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逻辑电路</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7" name="圆角矩形 7">
              <a:extLst>
                <a:ext uri="{FF2B5EF4-FFF2-40B4-BE49-F238E27FC236}">
                  <a16:creationId xmlns:a16="http://schemas.microsoft.com/office/drawing/2014/main" id="{CA600BD1-74CC-1AC8-53C2-3EA9C3568D16}"/>
                </a:ext>
              </a:extLst>
            </p:cNvPr>
            <p:cNvSpPr/>
            <p:nvPr/>
          </p:nvSpPr>
          <p:spPr bwMode="auto">
            <a:xfrm>
              <a:off x="7459761" y="4030090"/>
              <a:ext cx="2808287"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数据通路（处理器）</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8" name="圆角矩形 8">
              <a:extLst>
                <a:ext uri="{FF2B5EF4-FFF2-40B4-BE49-F238E27FC236}">
                  <a16:creationId xmlns:a16="http://schemas.microsoft.com/office/drawing/2014/main" id="{90F0A6CE-5285-2939-4188-5F457F09F417}"/>
                </a:ext>
              </a:extLst>
            </p:cNvPr>
            <p:cNvSpPr/>
            <p:nvPr/>
          </p:nvSpPr>
          <p:spPr bwMode="auto">
            <a:xfrm>
              <a:off x="7459760" y="3669727"/>
              <a:ext cx="2806700" cy="36036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dirty="0">
                  <a:ln>
                    <a:noFill/>
                  </a:ln>
                  <a:solidFill>
                    <a:srgbClr val="FF0000"/>
                  </a:solidFill>
                  <a:effectLst/>
                  <a:uLnTx/>
                  <a:uFillTx/>
                  <a:latin typeface="宋体" pitchFamily="2" charset="-122"/>
                  <a:ea typeface="黑体" pitchFamily="49" charset="-122"/>
                  <a:cs typeface="Times New Roman" pitchFamily="18" charset="0"/>
                </a:rPr>
                <a:t>指令集</a:t>
              </a:r>
              <a:r>
                <a:rPr kumimoji="1" lang="zh-CN" altLang="en-US" sz="2000" b="1" i="0" u="none" strike="noStrike" kern="0" cap="none" spc="0" normalizeH="0" baseline="0" noProof="0" dirty="0">
                  <a:ln>
                    <a:noFill/>
                  </a:ln>
                  <a:solidFill>
                    <a:srgbClr val="FF0000"/>
                  </a:solidFill>
                  <a:effectLst/>
                  <a:uLnTx/>
                  <a:uFillTx/>
                  <a:latin typeface="宋体" pitchFamily="2" charset="-122"/>
                  <a:ea typeface="黑体" pitchFamily="49" charset="-122"/>
                  <a:cs typeface="Times New Roman" pitchFamily="18" charset="0"/>
                </a:rPr>
                <a:t>架构</a:t>
              </a:r>
              <a:endParaRPr kumimoji="1" lang="zh-CN" altLang="zh-CN" sz="2000" b="1" i="0" u="none" strike="noStrike" kern="0" cap="none" spc="0" normalizeH="0" baseline="0" noProof="0" dirty="0">
                <a:ln>
                  <a:noFill/>
                </a:ln>
                <a:solidFill>
                  <a:srgbClr val="FFFFFF"/>
                </a:solidFill>
                <a:effectLst/>
                <a:uLnTx/>
                <a:uFillTx/>
                <a:latin typeface="宋体" pitchFamily="2" charset="-122"/>
                <a:ea typeface="黑体" pitchFamily="49" charset="-122"/>
                <a:cs typeface="Times New Roman" pitchFamily="18" charset="0"/>
              </a:endParaRPr>
            </a:p>
          </p:txBody>
        </p:sp>
        <p:sp>
          <p:nvSpPr>
            <p:cNvPr id="19" name="圆角矩形 9">
              <a:extLst>
                <a:ext uri="{FF2B5EF4-FFF2-40B4-BE49-F238E27FC236}">
                  <a16:creationId xmlns:a16="http://schemas.microsoft.com/office/drawing/2014/main" id="{7988385F-DB48-3BFF-C786-4AE30B119B6B}"/>
                </a:ext>
              </a:extLst>
            </p:cNvPr>
            <p:cNvSpPr/>
            <p:nvPr/>
          </p:nvSpPr>
          <p:spPr bwMode="auto">
            <a:xfrm>
              <a:off x="7459761" y="2591814"/>
              <a:ext cx="2808287" cy="1079500"/>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程序</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1" name="圆角矩形 10">
              <a:extLst>
                <a:ext uri="{FF2B5EF4-FFF2-40B4-BE49-F238E27FC236}">
                  <a16:creationId xmlns:a16="http://schemas.microsoft.com/office/drawing/2014/main" id="{2234A44E-5C26-8453-E12E-91399E99C4BE}"/>
                </a:ext>
              </a:extLst>
            </p:cNvPr>
            <p:cNvSpPr/>
            <p:nvPr/>
          </p:nvSpPr>
          <p:spPr bwMode="auto">
            <a:xfrm>
              <a:off x="8107461" y="3310953"/>
              <a:ext cx="2016125"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操作系统</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2" name="圆角矩形 11">
              <a:extLst>
                <a:ext uri="{FF2B5EF4-FFF2-40B4-BE49-F238E27FC236}">
                  <a16:creationId xmlns:a16="http://schemas.microsoft.com/office/drawing/2014/main" id="{37E0F72C-2FF5-D42C-EEB7-A6B45C5C95E6}"/>
                </a:ext>
              </a:extLst>
            </p:cNvPr>
            <p:cNvSpPr/>
            <p:nvPr/>
          </p:nvSpPr>
          <p:spPr bwMode="auto">
            <a:xfrm>
              <a:off x="8539261" y="2950590"/>
              <a:ext cx="1584325"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语言处理</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grpSp>
    </p:spTree>
    <p:custDataLst>
      <p:tags r:id="rId1"/>
    </p:custDataLst>
    <p:extLst>
      <p:ext uri="{BB962C8B-B14F-4D97-AF65-F5344CB8AC3E}">
        <p14:creationId xmlns:p14="http://schemas.microsoft.com/office/powerpoint/2010/main" val="1011828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1884555"/>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操作码</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由指令的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[31:26]</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位定义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有</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种可能</a:t>
            </a:r>
          </a:p>
          <a:p>
            <a:pPr marL="285750" indent="-285750">
              <a:lnSpc>
                <a:spcPct val="150000"/>
              </a:lnSpc>
              <a:buFont typeface="Wingdings" pitchFamily="2" charset="2"/>
              <a:buChar char="Ø"/>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5064983" y="2305419"/>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pSp>
        <p:nvGrpSpPr>
          <p:cNvPr id="47" name="Group 120">
            <a:extLst>
              <a:ext uri="{FF2B5EF4-FFF2-40B4-BE49-F238E27FC236}">
                <a16:creationId xmlns:a16="http://schemas.microsoft.com/office/drawing/2014/main" id="{C0D94D0B-A234-6B66-22EF-E48A4B05A8A5}"/>
              </a:ext>
            </a:extLst>
          </p:cNvPr>
          <p:cNvGrpSpPr>
            <a:grpSpLocks/>
          </p:cNvGrpSpPr>
          <p:nvPr/>
        </p:nvGrpSpPr>
        <p:grpSpPr bwMode="auto">
          <a:xfrm>
            <a:off x="5064983" y="3992482"/>
            <a:ext cx="5962650" cy="1273175"/>
            <a:chOff x="1889" y="2528"/>
            <a:chExt cx="3756" cy="802"/>
          </a:xfrm>
        </p:grpSpPr>
        <p:grpSp>
          <p:nvGrpSpPr>
            <p:cNvPr id="48" name="Group 121">
              <a:extLst>
                <a:ext uri="{FF2B5EF4-FFF2-40B4-BE49-F238E27FC236}">
                  <a16:creationId xmlns:a16="http://schemas.microsoft.com/office/drawing/2014/main" id="{8BF8F371-5EA6-CC5E-C36A-6673E4A38EF2}"/>
                </a:ext>
              </a:extLst>
            </p:cNvPr>
            <p:cNvGrpSpPr>
              <a:grpSpLocks/>
            </p:cNvGrpSpPr>
            <p:nvPr/>
          </p:nvGrpSpPr>
          <p:grpSpPr bwMode="auto">
            <a:xfrm>
              <a:off x="1889" y="2717"/>
              <a:ext cx="3756" cy="613"/>
              <a:chOff x="1918" y="1392"/>
              <a:chExt cx="3756" cy="613"/>
            </a:xfrm>
          </p:grpSpPr>
          <p:sp>
            <p:nvSpPr>
              <p:cNvPr id="50" name="Rectangle 122">
                <a:extLst>
                  <a:ext uri="{FF2B5EF4-FFF2-40B4-BE49-F238E27FC236}">
                    <a16:creationId xmlns:a16="http://schemas.microsoft.com/office/drawing/2014/main" id="{10F5409E-8CEC-DBF6-142D-F3377D7900BE}"/>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1" name="Group 123">
                <a:extLst>
                  <a:ext uri="{FF2B5EF4-FFF2-40B4-BE49-F238E27FC236}">
                    <a16:creationId xmlns:a16="http://schemas.microsoft.com/office/drawing/2014/main" id="{C7B23B58-773B-72EA-8D63-B1A566C55721}"/>
                  </a:ext>
                </a:extLst>
              </p:cNvPr>
              <p:cNvGrpSpPr>
                <a:grpSpLocks/>
              </p:cNvGrpSpPr>
              <p:nvPr/>
            </p:nvGrpSpPr>
            <p:grpSpPr bwMode="auto">
              <a:xfrm>
                <a:off x="1979" y="1556"/>
                <a:ext cx="624" cy="229"/>
                <a:chOff x="1979" y="1556"/>
                <a:chExt cx="624" cy="229"/>
              </a:xfrm>
            </p:grpSpPr>
            <p:sp>
              <p:nvSpPr>
                <p:cNvPr id="69" name="Rectangle 124">
                  <a:extLst>
                    <a:ext uri="{FF2B5EF4-FFF2-40B4-BE49-F238E27FC236}">
                      <a16:creationId xmlns:a16="http://schemas.microsoft.com/office/drawing/2014/main" id="{B2A00454-51E7-1CC5-0135-169D0FF38BB2}"/>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0" name="Rectangle 125">
                  <a:extLst>
                    <a:ext uri="{FF2B5EF4-FFF2-40B4-BE49-F238E27FC236}">
                      <a16:creationId xmlns:a16="http://schemas.microsoft.com/office/drawing/2014/main" id="{0C79930E-F899-BF86-4F3F-B7FAA3C205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2" name="Group 126">
                <a:extLst>
                  <a:ext uri="{FF2B5EF4-FFF2-40B4-BE49-F238E27FC236}">
                    <a16:creationId xmlns:a16="http://schemas.microsoft.com/office/drawing/2014/main" id="{D980E819-819E-483D-EE60-57FA2C709CE1}"/>
                  </a:ext>
                </a:extLst>
              </p:cNvPr>
              <p:cNvGrpSpPr>
                <a:grpSpLocks/>
              </p:cNvGrpSpPr>
              <p:nvPr/>
            </p:nvGrpSpPr>
            <p:grpSpPr bwMode="auto">
              <a:xfrm>
                <a:off x="2611" y="1556"/>
                <a:ext cx="580" cy="229"/>
                <a:chOff x="2611" y="1556"/>
                <a:chExt cx="580" cy="229"/>
              </a:xfrm>
            </p:grpSpPr>
            <p:sp>
              <p:nvSpPr>
                <p:cNvPr id="67" name="Rectangle 127">
                  <a:extLst>
                    <a:ext uri="{FF2B5EF4-FFF2-40B4-BE49-F238E27FC236}">
                      <a16:creationId xmlns:a16="http://schemas.microsoft.com/office/drawing/2014/main" id="{1990A614-C382-4390-F5B9-EEB70CEB8CB7}"/>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8" name="Rectangle 128">
                  <a:extLst>
                    <a:ext uri="{FF2B5EF4-FFF2-40B4-BE49-F238E27FC236}">
                      <a16:creationId xmlns:a16="http://schemas.microsoft.com/office/drawing/2014/main" id="{3E0BFDEF-0DEF-F55F-F40E-E7CB0440BACD}"/>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3" name="Group 129">
                <a:extLst>
                  <a:ext uri="{FF2B5EF4-FFF2-40B4-BE49-F238E27FC236}">
                    <a16:creationId xmlns:a16="http://schemas.microsoft.com/office/drawing/2014/main" id="{3D01E69D-6FA5-09C8-D6F3-C43D4F1F7F55}"/>
                  </a:ext>
                </a:extLst>
              </p:cNvPr>
              <p:cNvGrpSpPr>
                <a:grpSpLocks/>
              </p:cNvGrpSpPr>
              <p:nvPr/>
            </p:nvGrpSpPr>
            <p:grpSpPr bwMode="auto">
              <a:xfrm>
                <a:off x="3199" y="1556"/>
                <a:ext cx="579" cy="229"/>
                <a:chOff x="3199" y="1556"/>
                <a:chExt cx="579" cy="229"/>
              </a:xfrm>
            </p:grpSpPr>
            <p:sp>
              <p:nvSpPr>
                <p:cNvPr id="65" name="Rectangle 130">
                  <a:extLst>
                    <a:ext uri="{FF2B5EF4-FFF2-40B4-BE49-F238E27FC236}">
                      <a16:creationId xmlns:a16="http://schemas.microsoft.com/office/drawing/2014/main" id="{45EBA845-4108-5C90-7688-CBA0008CC662}"/>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6" name="Rectangle 131">
                  <a:extLst>
                    <a:ext uri="{FF2B5EF4-FFF2-40B4-BE49-F238E27FC236}">
                      <a16:creationId xmlns:a16="http://schemas.microsoft.com/office/drawing/2014/main" id="{C7C3B28E-AFCD-534C-73DF-4069090B9F9A}"/>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4" name="Rectangle 132">
                <a:extLst>
                  <a:ext uri="{FF2B5EF4-FFF2-40B4-BE49-F238E27FC236}">
                    <a16:creationId xmlns:a16="http://schemas.microsoft.com/office/drawing/2014/main" id="{1B9B1D88-C114-34A0-5238-BE251E6CB73C}"/>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5" name="Rectangle 133">
                <a:extLst>
                  <a:ext uri="{FF2B5EF4-FFF2-40B4-BE49-F238E27FC236}">
                    <a16:creationId xmlns:a16="http://schemas.microsoft.com/office/drawing/2014/main" id="{810BBDD3-CA8D-4C16-2A4B-8935D2572507}"/>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6" name="Rectangle 134">
                <a:extLst>
                  <a:ext uri="{FF2B5EF4-FFF2-40B4-BE49-F238E27FC236}">
                    <a16:creationId xmlns:a16="http://schemas.microsoft.com/office/drawing/2014/main" id="{89B1114A-D893-90E4-AA97-7C492499F97E}"/>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7" name="Rectangle 135">
                <a:extLst>
                  <a:ext uri="{FF2B5EF4-FFF2-40B4-BE49-F238E27FC236}">
                    <a16:creationId xmlns:a16="http://schemas.microsoft.com/office/drawing/2014/main" id="{E45B252C-6813-7C77-9F3B-973FC4BDDB28}"/>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8" name="Rectangle 136">
                <a:extLst>
                  <a:ext uri="{FF2B5EF4-FFF2-40B4-BE49-F238E27FC236}">
                    <a16:creationId xmlns:a16="http://schemas.microsoft.com/office/drawing/2014/main" id="{97901700-22AA-FC7D-834D-1D1AD814A416}"/>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59" name="Rectangle 137">
                <a:extLst>
                  <a:ext uri="{FF2B5EF4-FFF2-40B4-BE49-F238E27FC236}">
                    <a16:creationId xmlns:a16="http://schemas.microsoft.com/office/drawing/2014/main" id="{F25ACFDE-5D81-F8E2-4AEB-87B030E2E627}"/>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0" name="Rectangle 138">
                <a:extLst>
                  <a:ext uri="{FF2B5EF4-FFF2-40B4-BE49-F238E27FC236}">
                    <a16:creationId xmlns:a16="http://schemas.microsoft.com/office/drawing/2014/main" id="{5A652AE7-4B1B-2A51-1A02-8D7220793925}"/>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1" name="Rectangle 139">
                <a:extLst>
                  <a:ext uri="{FF2B5EF4-FFF2-40B4-BE49-F238E27FC236}">
                    <a16:creationId xmlns:a16="http://schemas.microsoft.com/office/drawing/2014/main" id="{D7D5D767-5C2A-18D9-5643-343B4E259B43}"/>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2" name="Rectangle 140">
                <a:extLst>
                  <a:ext uri="{FF2B5EF4-FFF2-40B4-BE49-F238E27FC236}">
                    <a16:creationId xmlns:a16="http://schemas.microsoft.com/office/drawing/2014/main" id="{9C59EC11-C6E4-FB4C-8237-78841048BEF7}"/>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3" name="Rectangle 141">
                <a:extLst>
                  <a:ext uri="{FF2B5EF4-FFF2-40B4-BE49-F238E27FC236}">
                    <a16:creationId xmlns:a16="http://schemas.microsoft.com/office/drawing/2014/main" id="{472E966D-DC9E-05DC-A50D-7AF9034D46F4}"/>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4" name="Rectangle 142">
                <a:extLst>
                  <a:ext uri="{FF2B5EF4-FFF2-40B4-BE49-F238E27FC236}">
                    <a16:creationId xmlns:a16="http://schemas.microsoft.com/office/drawing/2014/main" id="{79BC3E8D-01CD-DB96-2E6D-4CBC2C43FB07}"/>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74B85F24-5AA1-C851-D3C9-90C27BF50066}"/>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grpSp>
        <p:nvGrpSpPr>
          <p:cNvPr id="71" name="Group 144">
            <a:extLst>
              <a:ext uri="{FF2B5EF4-FFF2-40B4-BE49-F238E27FC236}">
                <a16:creationId xmlns:a16="http://schemas.microsoft.com/office/drawing/2014/main" id="{B1B464FD-580C-13A2-A730-2D1DB962FA69}"/>
              </a:ext>
            </a:extLst>
          </p:cNvPr>
          <p:cNvGrpSpPr>
            <a:grpSpLocks/>
          </p:cNvGrpSpPr>
          <p:nvPr/>
        </p:nvGrpSpPr>
        <p:grpSpPr bwMode="auto">
          <a:xfrm>
            <a:off x="5064983" y="5533750"/>
            <a:ext cx="5962650" cy="1198563"/>
            <a:chOff x="1886" y="3447"/>
            <a:chExt cx="3756" cy="755"/>
          </a:xfrm>
        </p:grpSpPr>
        <p:grpSp>
          <p:nvGrpSpPr>
            <p:cNvPr id="72" name="Group 145">
              <a:extLst>
                <a:ext uri="{FF2B5EF4-FFF2-40B4-BE49-F238E27FC236}">
                  <a16:creationId xmlns:a16="http://schemas.microsoft.com/office/drawing/2014/main" id="{ADA606DC-3D36-C41D-55E3-E7EDB0C401CF}"/>
                </a:ext>
              </a:extLst>
            </p:cNvPr>
            <p:cNvGrpSpPr>
              <a:grpSpLocks/>
            </p:cNvGrpSpPr>
            <p:nvPr/>
          </p:nvGrpSpPr>
          <p:grpSpPr bwMode="auto">
            <a:xfrm>
              <a:off x="1886" y="3589"/>
              <a:ext cx="3756" cy="613"/>
              <a:chOff x="1918" y="3360"/>
              <a:chExt cx="3756" cy="613"/>
            </a:xfrm>
          </p:grpSpPr>
          <p:sp>
            <p:nvSpPr>
              <p:cNvPr id="74" name="Rectangle 146">
                <a:extLst>
                  <a:ext uri="{FF2B5EF4-FFF2-40B4-BE49-F238E27FC236}">
                    <a16:creationId xmlns:a16="http://schemas.microsoft.com/office/drawing/2014/main" id="{80EFCFE2-EDC5-D297-BFFE-F3E11D170706}"/>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75" name="Group 147">
                <a:extLst>
                  <a:ext uri="{FF2B5EF4-FFF2-40B4-BE49-F238E27FC236}">
                    <a16:creationId xmlns:a16="http://schemas.microsoft.com/office/drawing/2014/main" id="{FC932C82-BF58-EC98-5A7B-0F8B3FEBB085}"/>
                  </a:ext>
                </a:extLst>
              </p:cNvPr>
              <p:cNvGrpSpPr>
                <a:grpSpLocks/>
              </p:cNvGrpSpPr>
              <p:nvPr/>
            </p:nvGrpSpPr>
            <p:grpSpPr bwMode="auto">
              <a:xfrm>
                <a:off x="1979" y="3524"/>
                <a:ext cx="624" cy="229"/>
                <a:chOff x="1979" y="3524"/>
                <a:chExt cx="624" cy="229"/>
              </a:xfrm>
            </p:grpSpPr>
            <p:sp>
              <p:nvSpPr>
                <p:cNvPr id="83" name="Rectangle 148">
                  <a:extLst>
                    <a:ext uri="{FF2B5EF4-FFF2-40B4-BE49-F238E27FC236}">
                      <a16:creationId xmlns:a16="http://schemas.microsoft.com/office/drawing/2014/main" id="{B49C3321-8164-C6D7-E07E-F87DAF25A5D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84" name="Rectangle 149">
                  <a:extLst>
                    <a:ext uri="{FF2B5EF4-FFF2-40B4-BE49-F238E27FC236}">
                      <a16:creationId xmlns:a16="http://schemas.microsoft.com/office/drawing/2014/main" id="{6A9FE08C-77D6-629B-A8D9-AA9EB4DF2C81}"/>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76" name="Rectangle 150">
                <a:extLst>
                  <a:ext uri="{FF2B5EF4-FFF2-40B4-BE49-F238E27FC236}">
                    <a16:creationId xmlns:a16="http://schemas.microsoft.com/office/drawing/2014/main" id="{A552BBE4-47E3-B474-B5D2-B2FCE0EDD113}"/>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7" name="Rectangle 151">
                <a:extLst>
                  <a:ext uri="{FF2B5EF4-FFF2-40B4-BE49-F238E27FC236}">
                    <a16:creationId xmlns:a16="http://schemas.microsoft.com/office/drawing/2014/main" id="{BDC2D872-BB5D-D06C-F6B1-80FC28CBD43F}"/>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78" name="Rectangle 152">
                <a:extLst>
                  <a:ext uri="{FF2B5EF4-FFF2-40B4-BE49-F238E27FC236}">
                    <a16:creationId xmlns:a16="http://schemas.microsoft.com/office/drawing/2014/main" id="{0088585C-FEAF-D87C-D995-733C637E2A33}"/>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79" name="Rectangle 153">
                <a:extLst>
                  <a:ext uri="{FF2B5EF4-FFF2-40B4-BE49-F238E27FC236}">
                    <a16:creationId xmlns:a16="http://schemas.microsoft.com/office/drawing/2014/main" id="{55FDDFB6-D29B-116A-78E5-353522E2E6B7}"/>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80" name="Rectangle 154">
                <a:extLst>
                  <a:ext uri="{FF2B5EF4-FFF2-40B4-BE49-F238E27FC236}">
                    <a16:creationId xmlns:a16="http://schemas.microsoft.com/office/drawing/2014/main" id="{B116A5F2-63C8-B2F1-B619-2380BBFC9BA9}"/>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81" name="Rectangle 155">
                <a:extLst>
                  <a:ext uri="{FF2B5EF4-FFF2-40B4-BE49-F238E27FC236}">
                    <a16:creationId xmlns:a16="http://schemas.microsoft.com/office/drawing/2014/main" id="{3B2D1301-616B-6E04-D6DB-EF1E5EB2F1B1}"/>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82" name="Rectangle 156">
                <a:extLst>
                  <a:ext uri="{FF2B5EF4-FFF2-40B4-BE49-F238E27FC236}">
                    <a16:creationId xmlns:a16="http://schemas.microsoft.com/office/drawing/2014/main" id="{25C82E5B-39E1-D71D-6F48-D2EA59463828}"/>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3" name="Text Box 157">
              <a:extLst>
                <a:ext uri="{FF2B5EF4-FFF2-40B4-BE49-F238E27FC236}">
                  <a16:creationId xmlns:a16="http://schemas.microsoft.com/office/drawing/2014/main" id="{54F81616-B331-A7F2-EB22-6A7CFCF2AC31}"/>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
        <p:nvSpPr>
          <p:cNvPr id="85" name="圆角矩形 84">
            <a:extLst>
              <a:ext uri="{FF2B5EF4-FFF2-40B4-BE49-F238E27FC236}">
                <a16:creationId xmlns:a16="http://schemas.microsoft.com/office/drawing/2014/main" id="{C2ED7ED3-2B9B-52F2-4CE3-6E7B5B8984C7}"/>
              </a:ext>
            </a:extLst>
          </p:cNvPr>
          <p:cNvSpPr/>
          <p:nvPr/>
        </p:nvSpPr>
        <p:spPr>
          <a:xfrm>
            <a:off x="5161821" y="3022969"/>
            <a:ext cx="990600" cy="40603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6" name="圆角矩形 85">
            <a:extLst>
              <a:ext uri="{FF2B5EF4-FFF2-40B4-BE49-F238E27FC236}">
                <a16:creationId xmlns:a16="http://schemas.microsoft.com/office/drawing/2014/main" id="{91BFB580-9790-38E9-A8C8-7A1A4DAC6C28}"/>
              </a:ext>
            </a:extLst>
          </p:cNvPr>
          <p:cNvSpPr/>
          <p:nvPr/>
        </p:nvSpPr>
        <p:spPr>
          <a:xfrm>
            <a:off x="5161028" y="4552870"/>
            <a:ext cx="990600" cy="40603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7" name="圆角矩形 86">
            <a:extLst>
              <a:ext uri="{FF2B5EF4-FFF2-40B4-BE49-F238E27FC236}">
                <a16:creationId xmlns:a16="http://schemas.microsoft.com/office/drawing/2014/main" id="{B0AE07DF-ADF0-377D-F7F4-1373D02A1E76}"/>
              </a:ext>
            </a:extLst>
          </p:cNvPr>
          <p:cNvSpPr/>
          <p:nvPr/>
        </p:nvSpPr>
        <p:spPr>
          <a:xfrm>
            <a:off x="5180870" y="6026238"/>
            <a:ext cx="990600" cy="40603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887258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34622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位定义函数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有</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种可能的函数</a:t>
            </a:r>
          </a:p>
          <a:p>
            <a:pPr marL="285750" indent="-285750">
              <a:lnSpc>
                <a:spcPct val="150000"/>
              </a:lnSpc>
              <a:buFont typeface="Wingdings" pitchFamily="2" charset="2"/>
              <a:buChar char="Ø"/>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pic>
        <p:nvPicPr>
          <p:cNvPr id="92" name="图片 91">
            <a:extLst>
              <a:ext uri="{FF2B5EF4-FFF2-40B4-BE49-F238E27FC236}">
                <a16:creationId xmlns:a16="http://schemas.microsoft.com/office/drawing/2014/main" id="{5234733C-A06F-8119-41FD-EA16C33A6DB2}"/>
              </a:ext>
            </a:extLst>
          </p:cNvPr>
          <p:cNvPicPr>
            <a:picLocks noChangeAspect="1"/>
          </p:cNvPicPr>
          <p:nvPr/>
        </p:nvPicPr>
        <p:blipFill>
          <a:blip r:embed="rId5"/>
          <a:stretch>
            <a:fillRect/>
          </a:stretch>
        </p:blipFill>
        <p:spPr>
          <a:xfrm>
            <a:off x="4259668" y="3022665"/>
            <a:ext cx="7772400" cy="3634267"/>
          </a:xfrm>
          <a:prstGeom prst="rect">
            <a:avLst/>
          </a:prstGeom>
        </p:spPr>
      </p:pic>
    </p:spTree>
    <p:custDataLst>
      <p:tags r:id="rId1"/>
    </p:custDataLst>
    <p:extLst>
      <p:ext uri="{BB962C8B-B14F-4D97-AF65-F5344CB8AC3E}">
        <p14:creationId xmlns:p14="http://schemas.microsoft.com/office/powerpoint/2010/main" val="561061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ADD</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ADD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331570295"/>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32</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3969451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SUB</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34</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SUB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44538310"/>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34</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3344043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36</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and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2579607359"/>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36</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4046756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OR</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37</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OR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or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131395934"/>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37</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1166880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Shift Left Logical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endPar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SLL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sa</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GPR[</a:t>
            </a:r>
            <a:r>
              <a:rPr lang="en" altLang="zh-CN" sz="2000" dirty="0" err="1"/>
              <a:t>rd</a:t>
            </a:r>
            <a:r>
              <a:rPr lang="en" altLang="zh-CN" sz="2000" dirty="0"/>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GPR[rt] &lt;&lt; </a:t>
            </a:r>
            <a:r>
              <a:rPr lang="en" altLang="zh-CN" sz="2000" dirty="0" err="1"/>
              <a:t>sa</a:t>
            </a:r>
            <a:r>
              <a:rPr lang="zh-CN" altLang="en-US" sz="2000" dirty="0"/>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（逻辑左移）</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（逻辑右移）</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136321906"/>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FF0000"/>
                          </a:solidFill>
                        </a:rPr>
                        <a:t>rs</a:t>
                      </a:r>
                      <a:endParaRPr lang="zh-CN" altLang="en-US" sz="160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rgbClr val="FF0000"/>
                          </a:solidFill>
                        </a:rPr>
                        <a:t>sa</a:t>
                      </a:r>
                      <a:endParaRPr lang="zh-CN" altLang="en-US" sz="160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FF0000"/>
                          </a:solidFill>
                        </a:rPr>
                        <a:t>0</a:t>
                      </a:r>
                      <a:endParaRPr lang="zh-CN" altLang="en-US" sz="1600" b="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FF0000"/>
                          </a:solidFill>
                        </a:rPr>
                        <a:t>X</a:t>
                      </a:r>
                      <a:endParaRPr lang="zh-CN" altLang="en-US" sz="1600" b="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baseline="0" dirty="0">
                          <a:solidFill>
                            <a:srgbClr val="002060"/>
                          </a:solidFill>
                        </a:rPr>
                        <a:t>0</a:t>
                      </a:r>
                      <a:endParaRPr lang="zh-CN" altLang="en-US" sz="1600" b="0" baseline="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84259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269549"/>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Set on Less Than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SLT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a:t>
            </a:r>
            <a:r>
              <a:rPr lang="en" altLang="zh-CN" sz="2000" dirty="0" err="1"/>
              <a:t>rd</a:t>
            </a:r>
            <a:r>
              <a:rPr lang="en" altLang="zh-CN" sz="2000" dirty="0"/>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&lt; GPR[rt])</a:t>
            </a:r>
            <a:r>
              <a:rPr lang="zh-CN" altLang="en-US" sz="2000" dirty="0"/>
              <a:t> </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比较寄存器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的值，如果寄存器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的值小于（按有符号整数）寄存器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的值，则将寄存器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中的值修改为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，否则修改为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102767019"/>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rs</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marL="0" algn="ctr" defTabSz="914400" rtl="0" eaLnBrk="1" latinLnBrk="0" hangingPunct="1"/>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Reg</a:t>
                      </a:r>
                      <a:endParaRPr lang="zh-CN" altLang="en-US" sz="1600" b="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baseline="0" dirty="0">
                          <a:solidFill>
                            <a:srgbClr val="002060"/>
                          </a:solidFill>
                        </a:rPr>
                        <a:t>0</a:t>
                      </a:r>
                      <a:endParaRPr lang="zh-CN" altLang="en-US" sz="1600" b="0" baseline="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42</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baseline="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217777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269549"/>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JR (Jump Register)</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9</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&lt;- 8</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JR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PC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a:t>
            </a:r>
          </a:p>
          <a:p>
            <a:pPr marL="285750" indent="-285750">
              <a:lnSpc>
                <a:spcPct val="150000"/>
              </a:lnSpc>
              <a:buFont typeface="Wingdings" pitchFamily="2" charset="2"/>
              <a:buChar char="Ø"/>
              <a:defRP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：程序指令计数器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程序设计中，</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JR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应</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之外的其他数值</a:t>
            </a:r>
            <a:endPar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2962591274"/>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rgbClr val="FF0000"/>
                          </a:solidFill>
                          <a:latin typeface="微软雅黑"/>
                          <a:ea typeface="微软雅黑"/>
                          <a:cs typeface="+mn-cs"/>
                        </a:rPr>
                        <a:t>rs</a:t>
                      </a:r>
                      <a:endParaRPr lang="zh-CN" altLang="en-US" sz="1600" b="1" kern="1200" dirty="0">
                        <a:solidFill>
                          <a:srgbClr val="FF000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rgbClr val="FF0000"/>
                          </a:solidFill>
                          <a:latin typeface="微软雅黑"/>
                          <a:ea typeface="微软雅黑"/>
                          <a:cs typeface="+mn-cs"/>
                        </a:rPr>
                        <a:t>Reg</a:t>
                      </a:r>
                      <a:endParaRPr lang="zh-CN" altLang="en-US" sz="1600" b="0" kern="1200" dirty="0">
                        <a:solidFill>
                          <a:srgbClr val="FF000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0</a:t>
                      </a:r>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0</a:t>
                      </a:r>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0</a:t>
                      </a:r>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9</a:t>
                      </a:r>
                      <a:r>
                        <a:rPr lang="en-US" altLang="zh-CN" sz="1600" b="0" kern="1200" baseline="-25000" dirty="0">
                          <a:solidFill>
                            <a:srgbClr val="002060"/>
                          </a:solidFill>
                          <a:latin typeface="微软雅黑"/>
                          <a:ea typeface="微软雅黑"/>
                          <a:cs typeface="+mn-cs"/>
                        </a:rPr>
                        <a:t>10</a:t>
                      </a:r>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4071687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142289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shamt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域合并为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p>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代替</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成为目标寄存器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7" name="Group 120">
            <a:extLst>
              <a:ext uri="{FF2B5EF4-FFF2-40B4-BE49-F238E27FC236}">
                <a16:creationId xmlns:a16="http://schemas.microsoft.com/office/drawing/2014/main" id="{694037E9-776B-C74F-F2CF-2C4ED5320C94}"/>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57923ADC-6B02-9F11-5D81-D9AEE302CB2B}"/>
                </a:ext>
              </a:extLst>
            </p:cNvPr>
            <p:cNvGrpSpPr>
              <a:grpSpLocks/>
            </p:cNvGrpSpPr>
            <p:nvPr/>
          </p:nvGrpSpPr>
          <p:grpSpPr bwMode="auto">
            <a:xfrm>
              <a:off x="1889" y="2717"/>
              <a:ext cx="3756" cy="613"/>
              <a:chOff x="1918" y="1392"/>
              <a:chExt cx="3756" cy="613"/>
            </a:xfrm>
          </p:grpSpPr>
          <p:sp>
            <p:nvSpPr>
              <p:cNvPr id="50" name="Rectangle 122">
                <a:extLst>
                  <a:ext uri="{FF2B5EF4-FFF2-40B4-BE49-F238E27FC236}">
                    <a16:creationId xmlns:a16="http://schemas.microsoft.com/office/drawing/2014/main" id="{0158F888-13EB-E39D-7431-5A1E55CBC3F3}"/>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1" name="Group 123">
                <a:extLst>
                  <a:ext uri="{FF2B5EF4-FFF2-40B4-BE49-F238E27FC236}">
                    <a16:creationId xmlns:a16="http://schemas.microsoft.com/office/drawing/2014/main" id="{05B9062C-DD12-6AED-D894-F9DA1F91F56C}"/>
                  </a:ext>
                </a:extLst>
              </p:cNvPr>
              <p:cNvGrpSpPr>
                <a:grpSpLocks/>
              </p:cNvGrpSpPr>
              <p:nvPr/>
            </p:nvGrpSpPr>
            <p:grpSpPr bwMode="auto">
              <a:xfrm>
                <a:off x="1979" y="1556"/>
                <a:ext cx="624" cy="229"/>
                <a:chOff x="1979" y="1556"/>
                <a:chExt cx="624" cy="229"/>
              </a:xfrm>
            </p:grpSpPr>
            <p:sp>
              <p:nvSpPr>
                <p:cNvPr id="69" name="Rectangle 124">
                  <a:extLst>
                    <a:ext uri="{FF2B5EF4-FFF2-40B4-BE49-F238E27FC236}">
                      <a16:creationId xmlns:a16="http://schemas.microsoft.com/office/drawing/2014/main" id="{AA95F5EC-C2C3-17F7-2381-72A0F3C1E21C}"/>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0" name="Rectangle 125">
                  <a:extLst>
                    <a:ext uri="{FF2B5EF4-FFF2-40B4-BE49-F238E27FC236}">
                      <a16:creationId xmlns:a16="http://schemas.microsoft.com/office/drawing/2014/main" id="{A1FA8EFB-44BB-D811-D39D-CF4C33BD087C}"/>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2" name="Group 126">
                <a:extLst>
                  <a:ext uri="{FF2B5EF4-FFF2-40B4-BE49-F238E27FC236}">
                    <a16:creationId xmlns:a16="http://schemas.microsoft.com/office/drawing/2014/main" id="{651061CD-7015-0816-1FAA-B7091DE9528D}"/>
                  </a:ext>
                </a:extLst>
              </p:cNvPr>
              <p:cNvGrpSpPr>
                <a:grpSpLocks/>
              </p:cNvGrpSpPr>
              <p:nvPr/>
            </p:nvGrpSpPr>
            <p:grpSpPr bwMode="auto">
              <a:xfrm>
                <a:off x="2611" y="1556"/>
                <a:ext cx="580" cy="229"/>
                <a:chOff x="2611" y="1556"/>
                <a:chExt cx="580" cy="229"/>
              </a:xfrm>
            </p:grpSpPr>
            <p:sp>
              <p:nvSpPr>
                <p:cNvPr id="67" name="Rectangle 127">
                  <a:extLst>
                    <a:ext uri="{FF2B5EF4-FFF2-40B4-BE49-F238E27FC236}">
                      <a16:creationId xmlns:a16="http://schemas.microsoft.com/office/drawing/2014/main" id="{C6C82A0A-80D6-7694-CD6A-3E6071380442}"/>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8" name="Rectangle 128">
                  <a:extLst>
                    <a:ext uri="{FF2B5EF4-FFF2-40B4-BE49-F238E27FC236}">
                      <a16:creationId xmlns:a16="http://schemas.microsoft.com/office/drawing/2014/main" id="{7EC5AD1F-74D3-E4A4-5BFA-6CF1F8567A3C}"/>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3" name="Group 129">
                <a:extLst>
                  <a:ext uri="{FF2B5EF4-FFF2-40B4-BE49-F238E27FC236}">
                    <a16:creationId xmlns:a16="http://schemas.microsoft.com/office/drawing/2014/main" id="{436D3E6A-3BB1-D10D-F201-6DAE11989EDB}"/>
                  </a:ext>
                </a:extLst>
              </p:cNvPr>
              <p:cNvGrpSpPr>
                <a:grpSpLocks/>
              </p:cNvGrpSpPr>
              <p:nvPr/>
            </p:nvGrpSpPr>
            <p:grpSpPr bwMode="auto">
              <a:xfrm>
                <a:off x="3199" y="1556"/>
                <a:ext cx="579" cy="229"/>
                <a:chOff x="3199" y="1556"/>
                <a:chExt cx="579" cy="229"/>
              </a:xfrm>
            </p:grpSpPr>
            <p:sp>
              <p:nvSpPr>
                <p:cNvPr id="65" name="Rectangle 130">
                  <a:extLst>
                    <a:ext uri="{FF2B5EF4-FFF2-40B4-BE49-F238E27FC236}">
                      <a16:creationId xmlns:a16="http://schemas.microsoft.com/office/drawing/2014/main" id="{4006099B-09C0-2AEF-C548-8E982552F9B6}"/>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6" name="Rectangle 131">
                  <a:extLst>
                    <a:ext uri="{FF2B5EF4-FFF2-40B4-BE49-F238E27FC236}">
                      <a16:creationId xmlns:a16="http://schemas.microsoft.com/office/drawing/2014/main" id="{ECCC2E6A-1C4C-906D-588B-F5BDF97620FC}"/>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4" name="Rectangle 132">
                <a:extLst>
                  <a:ext uri="{FF2B5EF4-FFF2-40B4-BE49-F238E27FC236}">
                    <a16:creationId xmlns:a16="http://schemas.microsoft.com/office/drawing/2014/main" id="{AC640C4F-6C04-2DC2-584E-59E42D146036}"/>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5" name="Rectangle 133">
                <a:extLst>
                  <a:ext uri="{FF2B5EF4-FFF2-40B4-BE49-F238E27FC236}">
                    <a16:creationId xmlns:a16="http://schemas.microsoft.com/office/drawing/2014/main" id="{22E9CC56-A61C-178C-F1DF-7762111DABB7}"/>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6" name="Rectangle 134">
                <a:extLst>
                  <a:ext uri="{FF2B5EF4-FFF2-40B4-BE49-F238E27FC236}">
                    <a16:creationId xmlns:a16="http://schemas.microsoft.com/office/drawing/2014/main" id="{C54C7CF5-1053-7255-9480-C032DCE8CA30}"/>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7" name="Rectangle 135">
                <a:extLst>
                  <a:ext uri="{FF2B5EF4-FFF2-40B4-BE49-F238E27FC236}">
                    <a16:creationId xmlns:a16="http://schemas.microsoft.com/office/drawing/2014/main" id="{C1C4F6E4-225A-4A00-AF12-355029AF3B24}"/>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8" name="Rectangle 136">
                <a:extLst>
                  <a:ext uri="{FF2B5EF4-FFF2-40B4-BE49-F238E27FC236}">
                    <a16:creationId xmlns:a16="http://schemas.microsoft.com/office/drawing/2014/main" id="{785FD90E-C53D-5948-9AC3-DF2F79BB48A7}"/>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59" name="Rectangle 137">
                <a:extLst>
                  <a:ext uri="{FF2B5EF4-FFF2-40B4-BE49-F238E27FC236}">
                    <a16:creationId xmlns:a16="http://schemas.microsoft.com/office/drawing/2014/main" id="{3C33F281-8E63-2B29-0160-F55E6D9CDF6C}"/>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0" name="Rectangle 138">
                <a:extLst>
                  <a:ext uri="{FF2B5EF4-FFF2-40B4-BE49-F238E27FC236}">
                    <a16:creationId xmlns:a16="http://schemas.microsoft.com/office/drawing/2014/main" id="{C00379F1-51CF-F5E2-8397-4CC64CDA9EF3}"/>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1" name="Rectangle 139">
                <a:extLst>
                  <a:ext uri="{FF2B5EF4-FFF2-40B4-BE49-F238E27FC236}">
                    <a16:creationId xmlns:a16="http://schemas.microsoft.com/office/drawing/2014/main" id="{033946D5-BBC0-7FDF-DBEB-78B40AFFAB30}"/>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2" name="Rectangle 140">
                <a:extLst>
                  <a:ext uri="{FF2B5EF4-FFF2-40B4-BE49-F238E27FC236}">
                    <a16:creationId xmlns:a16="http://schemas.microsoft.com/office/drawing/2014/main" id="{C896A9FC-6537-0407-83BA-79E80DEDFCCF}"/>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3" name="Rectangle 141">
                <a:extLst>
                  <a:ext uri="{FF2B5EF4-FFF2-40B4-BE49-F238E27FC236}">
                    <a16:creationId xmlns:a16="http://schemas.microsoft.com/office/drawing/2014/main" id="{7C64A5F6-F490-F4C8-6E4C-CD0F7FDA3171}"/>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4" name="Rectangle 142">
                <a:extLst>
                  <a:ext uri="{FF2B5EF4-FFF2-40B4-BE49-F238E27FC236}">
                    <a16:creationId xmlns:a16="http://schemas.microsoft.com/office/drawing/2014/main" id="{682F1A8A-C5AB-3ABC-D4C8-13AD5D6827D0}"/>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48F3D39F-23FD-AFDD-657D-41365E852889}"/>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pic>
        <p:nvPicPr>
          <p:cNvPr id="73" name="图片 72">
            <a:extLst>
              <a:ext uri="{FF2B5EF4-FFF2-40B4-BE49-F238E27FC236}">
                <a16:creationId xmlns:a16="http://schemas.microsoft.com/office/drawing/2014/main" id="{12740C2A-E1C9-5E43-4302-DA348DFE96C6}"/>
              </a:ext>
            </a:extLst>
          </p:cNvPr>
          <p:cNvPicPr>
            <a:picLocks noChangeAspect="1"/>
          </p:cNvPicPr>
          <p:nvPr/>
        </p:nvPicPr>
        <p:blipFill>
          <a:blip r:embed="rId5"/>
          <a:stretch>
            <a:fillRect/>
          </a:stretch>
        </p:blipFill>
        <p:spPr>
          <a:xfrm>
            <a:off x="4213161" y="3114076"/>
            <a:ext cx="7772400" cy="3602105"/>
          </a:xfrm>
          <a:prstGeom prst="rect">
            <a:avLst/>
          </a:prstGeom>
        </p:spPr>
      </p:pic>
      <p:sp>
        <p:nvSpPr>
          <p:cNvPr id="74" name="矩形 73">
            <a:extLst>
              <a:ext uri="{FF2B5EF4-FFF2-40B4-BE49-F238E27FC236}">
                <a16:creationId xmlns:a16="http://schemas.microsoft.com/office/drawing/2014/main" id="{C1553387-0C9B-E3FA-9AEC-E776C45EE609}"/>
              </a:ext>
            </a:extLst>
          </p:cNvPr>
          <p:cNvSpPr/>
          <p:nvPr/>
        </p:nvSpPr>
        <p:spPr>
          <a:xfrm>
            <a:off x="4242391" y="3795823"/>
            <a:ext cx="7743170" cy="3721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163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0731636" cy="4559197"/>
            <a:chOff x="1887176" y="1780605"/>
            <a:chExt cx="2583743" cy="199414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65157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IA-32</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公司设计</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一百多种操作，十几种数据类型和二十几种寻址模式</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年，斯坦福大学</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John L. Hennessy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教授</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操作、数据类型和寻址模式要少得多</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2010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年，加州大学伯克利分校</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David A. Patterson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教授</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其中</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RV32I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，基础整数指令集，即</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位整数指令集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开源指令集</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指令集架构（</a:t>
              </a:r>
              <a:r>
                <a:rPr lang="en-US" altLang="zh-CN" sz="2800" dirty="0">
                  <a:solidFill>
                    <a:schemeClr val="tx1">
                      <a:lumMod val="85000"/>
                      <a:lumOff val="15000"/>
                    </a:schemeClr>
                  </a:solidFill>
                </a:rPr>
                <a:t>ISA</a:t>
              </a:r>
              <a:r>
                <a:rPr lang="zh-CN" altLang="en-US" sz="2800" dirty="0">
                  <a:solidFill>
                    <a:schemeClr val="tx1">
                      <a:lumMod val="85000"/>
                      <a:lumOff val="15000"/>
                    </a:schemeClr>
                  </a:solidFill>
                </a:rPr>
                <a:t>）示例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CFF8B857-9542-43B3-99E5-0409385F3198}"/>
              </a:ext>
            </a:extLst>
          </p:cNvPr>
          <p:cNvPicPr>
            <a:picLocks noChangeAspect="1"/>
          </p:cNvPicPr>
          <p:nvPr/>
        </p:nvPicPr>
        <p:blipFill>
          <a:blip r:embed="rId5"/>
          <a:stretch>
            <a:fillRect/>
          </a:stretch>
        </p:blipFill>
        <p:spPr>
          <a:xfrm>
            <a:off x="8668985" y="2910367"/>
            <a:ext cx="2629395" cy="2629395"/>
          </a:xfrm>
          <a:prstGeom prst="rect">
            <a:avLst/>
          </a:prstGeom>
        </p:spPr>
      </p:pic>
      <p:cxnSp>
        <p:nvCxnSpPr>
          <p:cNvPr id="5" name="直接箭头连接符 4">
            <a:extLst>
              <a:ext uri="{FF2B5EF4-FFF2-40B4-BE49-F238E27FC236}">
                <a16:creationId xmlns:a16="http://schemas.microsoft.com/office/drawing/2014/main" id="{B1ADE2C1-C93D-48CD-9BFA-ABDD31DDCD98}"/>
              </a:ext>
            </a:extLst>
          </p:cNvPr>
          <p:cNvCxnSpPr>
            <a:cxnSpLocks/>
          </p:cNvCxnSpPr>
          <p:nvPr/>
        </p:nvCxnSpPr>
        <p:spPr>
          <a:xfrm>
            <a:off x="7362701" y="4136571"/>
            <a:ext cx="1363289" cy="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FAC231B4-3928-4D50-89A1-2843B3C38600}"/>
              </a:ext>
            </a:extLst>
          </p:cNvPr>
          <p:cNvCxnSpPr>
            <a:cxnSpLocks/>
          </p:cNvCxnSpPr>
          <p:nvPr/>
        </p:nvCxnSpPr>
        <p:spPr>
          <a:xfrm flipV="1">
            <a:off x="7362701" y="4338742"/>
            <a:ext cx="1363289" cy="795357"/>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945888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419236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ADDI</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源操作数两个，一个来源于寄存器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另一个为指令中的立即数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ADDI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 immediate</a:t>
            </a:r>
          </a:p>
          <a:p>
            <a:pPr marL="285750" indent="-285750">
              <a:lnSpc>
                <a:spcPct val="150000"/>
              </a:lnSpc>
              <a:buFont typeface="Wingdings" pitchFamily="2" charset="2"/>
              <a:buChar char="Ø"/>
              <a:defRPr/>
            </a:pPr>
            <a:r>
              <a:rPr lang="en" altLang="zh-CN" sz="2000" dirty="0"/>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位</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立即数为有符号数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当结果的二进制补码发生溢出时，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不会被修改，结果被丢弃</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 sz="2000" dirty="0"/>
              <a:t>因为</a:t>
            </a:r>
            <a:r>
              <a:rPr lang="en-US" altLang="zh-CN" sz="2000" dirty="0"/>
              <a:t>ADDIU</a:t>
            </a:r>
            <a:r>
              <a:rPr lang="zh-CN" altLang="en-US" sz="2000" dirty="0"/>
              <a:t>和</a:t>
            </a:r>
            <a:r>
              <a:rPr lang="en-US" altLang="zh-CN" sz="2000" dirty="0"/>
              <a:t>ADDI</a:t>
            </a:r>
            <a:r>
              <a:rPr lang="zh-CN" altLang="en-US" sz="2000" dirty="0"/>
              <a:t>在不溢出时行为相同，所以</a:t>
            </a:r>
            <a:r>
              <a:rPr lang="en-US" altLang="zh-CN" sz="2000" dirty="0"/>
              <a:t>v6</a:t>
            </a:r>
            <a:r>
              <a:rPr lang="zh-CN" altLang="en-US" sz="2000" dirty="0"/>
              <a:t>中舍弃了</a:t>
            </a:r>
            <a:r>
              <a:rPr lang="en-US" altLang="zh-CN" sz="2000" dirty="0"/>
              <a:t>ADDI</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60600343"/>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8</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653403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26692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ANDI</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源操作数两个，一个来源于寄存器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另一个为指令中的立即数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ANDI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and </a:t>
            </a:r>
            <a:r>
              <a:rPr lang="en" altLang="zh-CN" sz="2000" dirty="0" err="1"/>
              <a:t>zero_extend</a:t>
            </a:r>
            <a:r>
              <a:rPr lang="en" altLang="zh-CN" sz="2000" dirty="0"/>
              <a:t>(immediate)</a:t>
            </a:r>
          </a:p>
          <a:p>
            <a:pPr marL="285750" indent="-285750">
              <a:lnSpc>
                <a:spcPct val="150000"/>
              </a:lnSpc>
              <a:buFont typeface="Wingdings" pitchFamily="2" charset="2"/>
              <a:buChar char="Ø"/>
              <a:defRPr/>
            </a:pPr>
            <a:r>
              <a:rPr lang="en" altLang="zh-CN" sz="2000" dirty="0" err="1"/>
              <a:t>zero_extend</a:t>
            </a:r>
            <a:r>
              <a:rPr lang="zh-CN" altLang="en-US" sz="2000" dirty="0"/>
              <a:t>：零扩展，在立即数高</a:t>
            </a:r>
            <a:r>
              <a:rPr lang="en-US" altLang="zh-CN" sz="2000" dirty="0"/>
              <a:t>16</a:t>
            </a:r>
            <a:r>
              <a:rPr lang="zh-CN" altLang="en-US" sz="2000" dirty="0"/>
              <a:t>位上补</a:t>
            </a:r>
            <a:r>
              <a:rPr lang="en-US" altLang="zh-CN" sz="2000" dirty="0"/>
              <a:t>0</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4222069479"/>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12</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725132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419236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1600" dirty="0">
                <a:solidFill>
                  <a:schemeClr val="tx1">
                    <a:lumMod val="85000"/>
                    <a:lumOff val="15000"/>
                  </a:schemeClr>
                </a:solidFill>
                <a:latin typeface="微软雅黑" panose="020B0503020204020204" pitchFamily="34" charset="-122"/>
                <a:ea typeface="微软雅黑" panose="020B0503020204020204" pitchFamily="34" charset="-122"/>
              </a:rPr>
              <a:t>Set on Less Than Immediate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源操作数两个，一个来源于寄存器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另一个为指令中的立即数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SLTI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&lt; </a:t>
            </a:r>
            <a:r>
              <a:rPr lang="en" altLang="zh-CN" sz="2000" dirty="0" err="1"/>
              <a:t>sign_extend</a:t>
            </a:r>
            <a:r>
              <a:rPr lang="en" altLang="zh-CN" sz="2000" dirty="0"/>
              <a:t>(immediate) ) </a:t>
            </a:r>
          </a:p>
          <a:p>
            <a:pPr marL="285750" indent="-285750">
              <a:lnSpc>
                <a:spcPct val="150000"/>
              </a:lnSpc>
              <a:buFont typeface="Wingdings" pitchFamily="2" charset="2"/>
              <a:buChar char="Ø"/>
              <a:defRPr/>
            </a:pPr>
            <a:r>
              <a:rPr lang="en" altLang="zh-CN" sz="2000" dirty="0" err="1"/>
              <a:t>sign_extend</a:t>
            </a:r>
            <a:r>
              <a:rPr lang="zh-CN" altLang="en-US" sz="2000" dirty="0"/>
              <a:t>：符号扩展，在立即数高</a:t>
            </a:r>
            <a:r>
              <a:rPr lang="en-US" altLang="zh-CN" sz="2000" dirty="0"/>
              <a:t>16</a:t>
            </a:r>
            <a:r>
              <a:rPr lang="zh-CN" altLang="en-US" sz="2000" dirty="0"/>
              <a:t>位上补符号位</a:t>
            </a:r>
            <a:endParaRPr lang="en-US" altLang="zh-CN" sz="2000" dirty="0"/>
          </a:p>
          <a:p>
            <a:pPr marL="285750" indent="-285750">
              <a:lnSpc>
                <a:spcPct val="150000"/>
              </a:lnSpc>
              <a:buFont typeface="Wingdings" pitchFamily="2" charset="2"/>
              <a:buChar char="Ø"/>
              <a:defRPr/>
            </a:pPr>
            <a:r>
              <a:rPr lang="zh-CN" altLang="en-US" sz="2000" dirty="0"/>
              <a:t>比较寄存器</a:t>
            </a:r>
            <a:r>
              <a:rPr lang="en" altLang="zh-CN" sz="2000" dirty="0" err="1"/>
              <a:t>rs</a:t>
            </a:r>
            <a:r>
              <a:rPr lang="zh-CN" altLang="en-US" sz="2000" dirty="0"/>
              <a:t>和立即数的值，如果寄存器</a:t>
            </a:r>
            <a:r>
              <a:rPr lang="en" altLang="zh-CN" sz="2000" dirty="0" err="1"/>
              <a:t>rs</a:t>
            </a:r>
            <a:r>
              <a:rPr lang="zh-CN" altLang="en-US" sz="2000" dirty="0"/>
              <a:t>的值小于（按有符号整数）立即数的值，则将寄存器</a:t>
            </a:r>
            <a:r>
              <a:rPr lang="en" altLang="zh-CN" sz="2000" dirty="0" err="1"/>
              <a:t>rd</a:t>
            </a:r>
            <a:r>
              <a:rPr lang="zh-CN" altLang="en-US" sz="2000" dirty="0"/>
              <a:t>中的值修改为</a:t>
            </a:r>
            <a:r>
              <a:rPr lang="en-US" altLang="zh-CN" sz="2000" dirty="0"/>
              <a:t>1</a:t>
            </a:r>
            <a:r>
              <a:rPr lang="zh-CN" altLang="en-US" sz="2000" dirty="0"/>
              <a:t>，否则修改为</a:t>
            </a:r>
            <a:r>
              <a:rPr lang="en-US" altLang="zh-CN" sz="2000" dirty="0"/>
              <a:t>0</a:t>
            </a:r>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10866139"/>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3559125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07339"/>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LW</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Word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35</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LW rt, immediate(</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memory[GPR[</a:t>
            </a:r>
            <a:r>
              <a:rPr lang="en" altLang="zh-CN" sz="2000" dirty="0" err="1"/>
              <a:t>rs</a:t>
            </a:r>
            <a:r>
              <a:rPr lang="en" altLang="zh-CN" sz="2000" dirty="0"/>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en" altLang="zh-CN" sz="2000" dirty="0"/>
              <a:t>]</a:t>
            </a:r>
          </a:p>
          <a:p>
            <a:pPr marL="285750" indent="-285750">
              <a:lnSpc>
                <a:spcPct val="150000"/>
              </a:lnSpc>
              <a:buFont typeface="Wingdings" pitchFamily="2" charset="2"/>
              <a:buChar char="Ø"/>
              <a:defRPr/>
            </a:pPr>
            <a:r>
              <a:rPr lang="zh-CN" altLang="en" sz="2000" dirty="0"/>
              <a:t>将</a:t>
            </a:r>
            <a:r>
              <a:rPr lang="zh-CN" altLang="en-US" sz="2000" dirty="0"/>
              <a:t>主存（</a:t>
            </a:r>
            <a:r>
              <a:rPr lang="en-US" altLang="zh-CN" sz="2000" dirty="0"/>
              <a:t>memory</a:t>
            </a:r>
            <a:r>
              <a:rPr lang="zh-CN" altLang="en-US" sz="2000" dirty="0"/>
              <a:t>）中</a:t>
            </a:r>
            <a:r>
              <a:rPr lang="en-US" altLang="zh-CN" sz="2000" dirty="0"/>
              <a:t>32</a:t>
            </a:r>
            <a:r>
              <a:rPr lang="zh-CN" altLang="en-US" sz="2000" dirty="0"/>
              <a:t>位的字</a:t>
            </a:r>
            <a:r>
              <a:rPr lang="zh-CN" altLang="en" sz="2000" dirty="0"/>
              <a:t>取到</a:t>
            </a:r>
            <a:r>
              <a:rPr lang="zh-CN" altLang="en-US" sz="2000" dirty="0"/>
              <a:t>寄存器</a:t>
            </a:r>
            <a:r>
              <a:rPr lang="en-US" altLang="zh-CN" sz="2000" dirty="0"/>
              <a:t>rt</a:t>
            </a:r>
            <a:r>
              <a:rPr lang="zh-CN" altLang="en-US" sz="2000" dirty="0"/>
              <a:t>中，如需要可做符号扩展</a:t>
            </a:r>
            <a:endParaRPr lang="en-US" altLang="zh-CN" sz="2000" dirty="0"/>
          </a:p>
          <a:p>
            <a:pPr marL="285750" indent="-285750">
              <a:lnSpc>
                <a:spcPct val="150000"/>
              </a:lnSpc>
              <a:buFont typeface="Wingdings" pitchFamily="2" charset="2"/>
              <a:buChar char="Ø"/>
              <a:defRPr/>
            </a:pPr>
            <a:r>
              <a:rPr lang="zh-CN" altLang="en-US" sz="2000" dirty="0"/>
              <a:t>该字在主存中的地址由</a:t>
            </a:r>
            <a:r>
              <a:rPr lang="en" altLang="zh-CN" sz="2000" dirty="0"/>
              <a:t>GPR[</a:t>
            </a:r>
            <a:r>
              <a:rPr lang="en" altLang="zh-CN" sz="2000" dirty="0" err="1"/>
              <a:t>rs</a:t>
            </a:r>
            <a:r>
              <a:rPr lang="en" altLang="zh-CN" sz="2000" dirty="0"/>
              <a:t>] + offset</a:t>
            </a:r>
            <a:r>
              <a:rPr lang="zh-CN" altLang="en" sz="2000" dirty="0"/>
              <a:t>确定</a:t>
            </a:r>
            <a:r>
              <a:rPr lang="zh-CN" altLang="en-US" sz="2000" dirty="0"/>
              <a:t>，</a:t>
            </a:r>
            <a:r>
              <a:rPr lang="en-US" altLang="zh-CN" sz="2000" dirty="0" err="1"/>
              <a:t>rs</a:t>
            </a:r>
            <a:r>
              <a:rPr lang="zh-CN" altLang="en-US" sz="2000" dirty="0"/>
              <a:t>寄存器中的值为基址，</a:t>
            </a:r>
            <a:r>
              <a:rPr lang="en-US" altLang="zh-CN" sz="2000" dirty="0"/>
              <a:t>16</a:t>
            </a:r>
            <a:r>
              <a:rPr lang="zh-CN" altLang="en-US" sz="2000" dirty="0"/>
              <a:t>位立即数为有符号的偏移量（</a:t>
            </a:r>
            <a:r>
              <a:rPr lang="en-US" altLang="zh-CN" sz="2000" dirty="0"/>
              <a:t>offset</a:t>
            </a:r>
            <a:r>
              <a:rPr lang="zh-CN" altLang="en-US" sz="2000" dirty="0"/>
              <a:t>），相加后给出有效地址</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576852375"/>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35</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054386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07339"/>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LH</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Halfword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33</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LH rt, immediate(</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memory[GPR[</a:t>
            </a:r>
            <a:r>
              <a:rPr lang="en" altLang="zh-CN" sz="2000" dirty="0" err="1"/>
              <a:t>rs</a:t>
            </a:r>
            <a:r>
              <a:rPr lang="en" altLang="zh-CN" sz="2000" dirty="0"/>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en" altLang="zh-CN" sz="2000" dirty="0"/>
              <a:t>] </a:t>
            </a:r>
          </a:p>
          <a:p>
            <a:pPr marL="285750" indent="-285750">
              <a:lnSpc>
                <a:spcPct val="150000"/>
              </a:lnSpc>
              <a:buFont typeface="Wingdings" pitchFamily="2" charset="2"/>
              <a:buChar char="Ø"/>
              <a:defRPr/>
            </a:pPr>
            <a:r>
              <a:rPr lang="zh-CN" altLang="en" sz="2000" dirty="0"/>
              <a:t>将</a:t>
            </a:r>
            <a:r>
              <a:rPr lang="zh-CN" altLang="en-US" sz="2000" dirty="0"/>
              <a:t>主存（</a:t>
            </a:r>
            <a:r>
              <a:rPr lang="en-US" altLang="zh-CN" sz="2000" dirty="0"/>
              <a:t>memory</a:t>
            </a:r>
            <a:r>
              <a:rPr lang="zh-CN" altLang="en-US" sz="2000" dirty="0"/>
              <a:t>）中</a:t>
            </a:r>
            <a:r>
              <a:rPr lang="en-US" altLang="zh-CN" sz="2000" dirty="0"/>
              <a:t>16</a:t>
            </a:r>
            <a:r>
              <a:rPr lang="zh-CN" altLang="en-US" sz="2000" dirty="0"/>
              <a:t>位的半字</a:t>
            </a:r>
            <a:r>
              <a:rPr lang="zh-CN" altLang="en" sz="2000" dirty="0"/>
              <a:t>取到</a:t>
            </a:r>
            <a:r>
              <a:rPr lang="zh-CN" altLang="en-US" sz="2000" dirty="0"/>
              <a:t>寄存器</a:t>
            </a:r>
            <a:r>
              <a:rPr lang="en-US" altLang="zh-CN" sz="2000" dirty="0"/>
              <a:t>rt</a:t>
            </a:r>
            <a:r>
              <a:rPr lang="zh-CN" altLang="en-US" sz="2000" dirty="0"/>
              <a:t>中</a:t>
            </a:r>
            <a:endParaRPr lang="en-US" altLang="zh-CN" sz="2000" dirty="0"/>
          </a:p>
          <a:p>
            <a:pPr marL="285750" indent="-285750">
              <a:lnSpc>
                <a:spcPct val="150000"/>
              </a:lnSpc>
              <a:buFont typeface="Wingdings" pitchFamily="2" charset="2"/>
              <a:buChar char="Ø"/>
              <a:defRPr/>
            </a:pPr>
            <a:r>
              <a:rPr lang="zh-CN" altLang="en-US" sz="2000" dirty="0"/>
              <a:t>该字在主存中的地址由</a:t>
            </a:r>
            <a:r>
              <a:rPr lang="en" altLang="zh-CN" sz="2000" dirty="0"/>
              <a:t>GPR[</a:t>
            </a:r>
            <a:r>
              <a:rPr lang="en" altLang="zh-CN" sz="2000" dirty="0" err="1"/>
              <a:t>rs</a:t>
            </a:r>
            <a:r>
              <a:rPr lang="en" altLang="zh-CN" sz="2000" dirty="0"/>
              <a:t>] + offset</a:t>
            </a:r>
            <a:r>
              <a:rPr lang="zh-CN" altLang="en" sz="2000" dirty="0"/>
              <a:t>确定</a:t>
            </a:r>
            <a:r>
              <a:rPr lang="zh-CN" altLang="en-US" sz="2000" dirty="0"/>
              <a:t>，</a:t>
            </a:r>
            <a:r>
              <a:rPr lang="en-US" altLang="zh-CN" sz="2000" dirty="0" err="1"/>
              <a:t>rs</a:t>
            </a:r>
            <a:r>
              <a:rPr lang="zh-CN" altLang="en-US" sz="2000" dirty="0"/>
              <a:t>寄存器中的值为基址，</a:t>
            </a:r>
            <a:r>
              <a:rPr lang="en-US" altLang="zh-CN" sz="2000" dirty="0"/>
              <a:t>16</a:t>
            </a:r>
            <a:r>
              <a:rPr lang="zh-CN" altLang="en-US" sz="2000" dirty="0"/>
              <a:t>位立即数为有符号的偏移量（</a:t>
            </a:r>
            <a:r>
              <a:rPr lang="en-US" altLang="zh-CN" sz="2000" dirty="0"/>
              <a:t>offset</a:t>
            </a:r>
            <a:r>
              <a:rPr lang="zh-CN" altLang="en-US" sz="2000" dirty="0"/>
              <a:t>），相加后给出有效地址</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41897206"/>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33</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570440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07339"/>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LUI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Upper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LUI rt,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immediate || 0</a:t>
            </a:r>
            <a:r>
              <a:rPr lang="en" altLang="zh-CN" sz="2000" baseline="30000" dirty="0"/>
              <a:t>16</a:t>
            </a:r>
          </a:p>
          <a:p>
            <a:pPr marL="285750" indent="-285750">
              <a:lnSpc>
                <a:spcPct val="150000"/>
              </a:lnSpc>
              <a:buFont typeface="Wingdings" pitchFamily="2" charset="2"/>
              <a:buChar char="Ø"/>
              <a:defRPr/>
            </a:pPr>
            <a:r>
              <a:rPr lang="zh-CN" altLang="en" sz="2000" dirty="0"/>
              <a:t>将</a:t>
            </a:r>
            <a:r>
              <a:rPr lang="en-US" altLang="zh-CN" sz="2000" dirty="0"/>
              <a:t>16</a:t>
            </a:r>
            <a:r>
              <a:rPr lang="zh-CN" altLang="en-US" sz="2000" dirty="0"/>
              <a:t>位立即数</a:t>
            </a:r>
            <a:r>
              <a:rPr lang="zh-CN" altLang="en" sz="2000" dirty="0"/>
              <a:t>取到</a:t>
            </a:r>
            <a:r>
              <a:rPr lang="zh-CN" altLang="en-US" sz="2000" dirty="0"/>
              <a:t>寄存器</a:t>
            </a:r>
            <a:r>
              <a:rPr lang="en-US" altLang="zh-CN" sz="2000" dirty="0"/>
              <a:t>rt</a:t>
            </a:r>
            <a:r>
              <a:rPr lang="zh-CN" altLang="en-US" sz="2000" dirty="0"/>
              <a:t>的高位半字中</a:t>
            </a:r>
            <a:endParaRPr lang="en-US" altLang="zh-CN" sz="2000" dirty="0"/>
          </a:p>
          <a:p>
            <a:pPr marL="285750" indent="-285750">
              <a:lnSpc>
                <a:spcPct val="150000"/>
              </a:lnSpc>
              <a:buFont typeface="Wingdings" pitchFamily="2" charset="2"/>
              <a:buChar char="Ø"/>
              <a:defRPr/>
            </a:pPr>
            <a:r>
              <a:rPr lang="zh-CN" altLang="en-US" sz="2000" dirty="0"/>
              <a:t>实际做法是将</a:t>
            </a:r>
            <a:r>
              <a:rPr lang="en-US" altLang="zh-CN" sz="2000" dirty="0"/>
              <a:t>16</a:t>
            </a:r>
            <a:r>
              <a:rPr lang="zh-CN" altLang="en-US" sz="2000" dirty="0"/>
              <a:t>位立即数向左移</a:t>
            </a:r>
            <a:r>
              <a:rPr lang="en-US" altLang="zh-CN" sz="2000" dirty="0"/>
              <a:t>16</a:t>
            </a:r>
            <a:r>
              <a:rPr lang="zh-CN" altLang="en-US" sz="2000" dirty="0"/>
              <a:t>位后，与</a:t>
            </a:r>
            <a:r>
              <a:rPr lang="en-US" altLang="zh-CN" sz="2000" dirty="0"/>
              <a:t>16</a:t>
            </a:r>
            <a:r>
              <a:rPr lang="zh-CN" altLang="en-US" sz="2000" dirty="0"/>
              <a:t>个低位的</a:t>
            </a:r>
            <a:r>
              <a:rPr lang="en-US" altLang="zh-CN" sz="2000" dirty="0"/>
              <a:t>0</a:t>
            </a:r>
            <a:r>
              <a:rPr lang="zh-CN" altLang="en-US" sz="2000" dirty="0"/>
              <a:t>拼接，将拼接后的</a:t>
            </a:r>
            <a:r>
              <a:rPr lang="en-US" altLang="zh-CN" sz="2000" dirty="0"/>
              <a:t>32</a:t>
            </a:r>
            <a:r>
              <a:rPr lang="zh-CN" altLang="en-US" sz="2000" dirty="0"/>
              <a:t>位存至寄存器</a:t>
            </a:r>
            <a:r>
              <a:rPr lang="en-US" altLang="zh-CN" sz="2000" dirty="0"/>
              <a:t>rt</a:t>
            </a:r>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33775191"/>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FF0000"/>
                          </a:solidFill>
                        </a:rPr>
                        <a:t>rs</a:t>
                      </a:r>
                      <a:endParaRPr lang="zh-CN" altLang="en-US" sz="160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31</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FF0000"/>
                          </a:solidFill>
                          <a:latin typeface="微软雅黑"/>
                          <a:ea typeface="微软雅黑"/>
                          <a:cs typeface="+mn-cs"/>
                        </a:rPr>
                        <a:t>0</a:t>
                      </a:r>
                      <a:endParaRPr lang="zh-CN" altLang="en-US" sz="1600" b="0" kern="1200" dirty="0">
                        <a:solidFill>
                          <a:srgbClr val="FF000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18122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62242"/>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SW</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Store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Word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43</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SW rt, immediate(</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memory[GPR[</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GPR[rt]</a:t>
            </a:r>
            <a:r>
              <a:rPr lang="en" altLang="zh-CN" sz="2000" dirty="0"/>
              <a:t> </a:t>
            </a:r>
          </a:p>
          <a:p>
            <a:pPr marL="285750" indent="-285750">
              <a:lnSpc>
                <a:spcPct val="150000"/>
              </a:lnSpc>
              <a:buFont typeface="Wingdings" pitchFamily="2" charset="2"/>
              <a:buChar char="Ø"/>
              <a:defRPr/>
            </a:pPr>
            <a:r>
              <a:rPr lang="zh-CN" altLang="en" sz="2000" dirty="0"/>
              <a:t>将</a:t>
            </a:r>
            <a:r>
              <a:rPr lang="zh-CN" altLang="en-US" sz="2000" dirty="0"/>
              <a:t>寄存器</a:t>
            </a:r>
            <a:r>
              <a:rPr lang="en-US" altLang="zh-CN" sz="2000" dirty="0"/>
              <a:t>rt</a:t>
            </a:r>
            <a:r>
              <a:rPr lang="zh-CN" altLang="en-US" sz="2000" dirty="0"/>
              <a:t>中低</a:t>
            </a:r>
            <a:r>
              <a:rPr lang="en-US" altLang="zh-CN" sz="2000" dirty="0"/>
              <a:t>32</a:t>
            </a:r>
            <a:r>
              <a:rPr lang="zh-CN" altLang="en-US" sz="2000" dirty="0"/>
              <a:t>位的字存到主存（</a:t>
            </a:r>
            <a:r>
              <a:rPr lang="en-US" altLang="zh-CN" sz="2000" dirty="0"/>
              <a:t>memory</a:t>
            </a:r>
            <a:r>
              <a:rPr lang="zh-CN" altLang="en-US" sz="2000" dirty="0"/>
              <a:t>）中</a:t>
            </a:r>
            <a:endParaRPr lang="en-US" altLang="zh-CN" sz="2000" dirty="0"/>
          </a:p>
          <a:p>
            <a:pPr marL="285750" indent="-285750">
              <a:lnSpc>
                <a:spcPct val="150000"/>
              </a:lnSpc>
              <a:buFont typeface="Wingdings" pitchFamily="2" charset="2"/>
              <a:buChar char="Ø"/>
              <a:defRPr/>
            </a:pPr>
            <a:r>
              <a:rPr lang="zh-CN" altLang="en-US" sz="2000" dirty="0"/>
              <a:t>该字将在保存到主存中的地址由</a:t>
            </a:r>
            <a:r>
              <a:rPr lang="en" altLang="zh-CN" sz="2000" dirty="0"/>
              <a:t>GPR[</a:t>
            </a:r>
            <a:r>
              <a:rPr lang="en" altLang="zh-CN" sz="2000" dirty="0" err="1"/>
              <a:t>rs</a:t>
            </a:r>
            <a:r>
              <a:rPr lang="en" altLang="zh-CN" sz="2000" dirty="0"/>
              <a:t>] + offset</a:t>
            </a:r>
            <a:r>
              <a:rPr lang="zh-CN" altLang="en" sz="2000" dirty="0"/>
              <a:t>确定</a:t>
            </a:r>
            <a:r>
              <a:rPr lang="zh-CN" altLang="en-US" sz="2000" dirty="0"/>
              <a:t>，</a:t>
            </a:r>
            <a:r>
              <a:rPr lang="en-US" altLang="zh-CN" sz="2000" dirty="0" err="1"/>
              <a:t>rs</a:t>
            </a:r>
            <a:r>
              <a:rPr lang="zh-CN" altLang="en-US" sz="2000" dirty="0"/>
              <a:t>寄存器中的值为基址，</a:t>
            </a:r>
            <a:r>
              <a:rPr lang="en-US" altLang="zh-CN" sz="2000" dirty="0"/>
              <a:t>16</a:t>
            </a:r>
            <a:r>
              <a:rPr lang="zh-CN" altLang="en-US" sz="2000" dirty="0"/>
              <a:t>位立即数为有符号的偏移量（</a:t>
            </a:r>
            <a:r>
              <a:rPr lang="en-US" altLang="zh-CN" sz="2000" dirty="0"/>
              <a:t>offset</a:t>
            </a:r>
            <a:r>
              <a:rPr lang="zh-CN" altLang="en-US" sz="2000" dirty="0"/>
              <a:t>），相加后给出有效地址</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1416978916"/>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43</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130423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62242"/>
            <a:ext cx="10290219" cy="37285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BEQ</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Branch on Equal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BEQ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if GPR[</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GPR[rt] then branch</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t>如果寄存器</a:t>
            </a:r>
            <a:r>
              <a:rPr lang="en-US" altLang="zh-CN" sz="2000" dirty="0" err="1"/>
              <a:t>rs</a:t>
            </a:r>
            <a:r>
              <a:rPr lang="zh-CN" altLang="en-US" sz="2000" dirty="0"/>
              <a:t>和</a:t>
            </a:r>
            <a:r>
              <a:rPr lang="en-US" altLang="zh-CN" sz="2000" dirty="0"/>
              <a:t>rt</a:t>
            </a:r>
            <a:r>
              <a:rPr lang="zh-CN" altLang="en-US" sz="2000" dirty="0"/>
              <a:t>的值相等，那么发生跳转</a:t>
            </a:r>
            <a:endParaRPr lang="en-US" altLang="zh-CN" sz="2000" dirty="0"/>
          </a:p>
          <a:p>
            <a:pPr marL="285750" indent="-285750">
              <a:lnSpc>
                <a:spcPct val="150000"/>
              </a:lnSpc>
              <a:buFont typeface="Wingdings" pitchFamily="2" charset="2"/>
              <a:buChar char="Ø"/>
              <a:defRPr/>
            </a:pPr>
            <a:r>
              <a:rPr lang="zh-CN" altLang="en-US" sz="2000" dirty="0"/>
              <a:t>跳转的地址为当前</a:t>
            </a:r>
            <a:r>
              <a:rPr lang="en-US" altLang="zh-CN" sz="2000" dirty="0"/>
              <a:t>PC</a:t>
            </a:r>
            <a:r>
              <a:rPr lang="zh-CN" altLang="en-US" sz="2000" dirty="0"/>
              <a:t>，与</a:t>
            </a:r>
            <a:r>
              <a:rPr lang="en-US" altLang="zh-CN" sz="2000" dirty="0"/>
              <a:t>16</a:t>
            </a:r>
            <a:r>
              <a:rPr lang="zh-CN" altLang="en-US" sz="2000" dirty="0"/>
              <a:t>位有符号立即数的左移两位后的值的加和</a:t>
            </a:r>
            <a:endParaRPr lang="en-US" altLang="zh-CN" sz="2000" dirty="0"/>
          </a:p>
          <a:p>
            <a:pPr marL="285750" indent="-285750">
              <a:lnSpc>
                <a:spcPct val="150000"/>
              </a:lnSpc>
              <a:buFont typeface="Wingdings" pitchFamily="2" charset="2"/>
              <a:buChar char="Ø"/>
              <a:defRPr/>
            </a:pPr>
            <a:r>
              <a:rPr lang="zh-CN" altLang="en-US" sz="2000" dirty="0"/>
              <a:t>注：</a:t>
            </a:r>
            <a:r>
              <a:rPr lang="en-US" altLang="zh-CN" sz="2000" dirty="0"/>
              <a:t>BEQ r0, r0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，常在汇编中</a:t>
            </a:r>
            <a:r>
              <a:rPr lang="zh-CN" altLang="en-US" sz="2000" dirty="0"/>
              <a:t>作为无条件跳转使用</a:t>
            </a:r>
            <a:endParaRPr lang="en-US" altLang="zh-CN" sz="2000" dirty="0"/>
          </a:p>
          <a:p>
            <a:pPr marL="285750" indent="-285750">
              <a:lnSpc>
                <a:spcPct val="150000"/>
              </a:lnSpc>
              <a:buFont typeface="Wingdings" pitchFamily="2" charset="2"/>
              <a:buChar char="Ø"/>
              <a:defRPr/>
            </a:pPr>
            <a:r>
              <a:rPr lang="zh-CN" altLang="en-US" sz="2000" dirty="0"/>
              <a:t>注意跳转范围？</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661419341"/>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marL="0" algn="ctr" defTabSz="914400" rtl="0" eaLnBrk="1" latinLnBrk="0" hangingPunct="1"/>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marL="0" algn="ctr" defTabSz="914400" rtl="0" eaLnBrk="1" latinLnBrk="0" hangingPunct="1"/>
                      <a:r>
                        <a:rPr lang="en-US" altLang="zh-CN" sz="1600" b="1" kern="1200" dirty="0" err="1">
                          <a:solidFill>
                            <a:schemeClr val="bg1">
                              <a:lumMod val="95000"/>
                            </a:schemeClr>
                          </a:solidFill>
                          <a:latin typeface="微软雅黑"/>
                          <a:ea typeface="微软雅黑"/>
                          <a:cs typeface="+mn-cs"/>
                        </a:rPr>
                        <a:t>rd</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7734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62242"/>
            <a:ext cx="10290219" cy="2807372"/>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BNE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Branch on Not Equal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BNE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if GPR[</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GPR[rt] then branch</a:t>
            </a:r>
            <a:endParaRPr lang="en" altLang="zh-CN" sz="2000" dirty="0"/>
          </a:p>
          <a:p>
            <a:pPr marL="285750" indent="-285750">
              <a:lnSpc>
                <a:spcPct val="150000"/>
              </a:lnSpc>
              <a:buFont typeface="Wingdings" pitchFamily="2" charset="2"/>
              <a:buChar char="Ø"/>
              <a:defRPr/>
            </a:pPr>
            <a:r>
              <a:rPr lang="zh-CN" altLang="en-US" sz="2000" dirty="0"/>
              <a:t>如果寄存器</a:t>
            </a:r>
            <a:r>
              <a:rPr lang="en-US" altLang="zh-CN" sz="2000" dirty="0" err="1"/>
              <a:t>rs</a:t>
            </a:r>
            <a:r>
              <a:rPr lang="zh-CN" altLang="en-US" sz="2000" dirty="0"/>
              <a:t>和</a:t>
            </a:r>
            <a:r>
              <a:rPr lang="en-US" altLang="zh-CN" sz="2000" dirty="0"/>
              <a:t>rt</a:t>
            </a:r>
            <a:r>
              <a:rPr lang="zh-CN" altLang="en-US" sz="2000" dirty="0"/>
              <a:t>的值不等，那么发生跳转</a:t>
            </a:r>
            <a:endParaRPr lang="en-US" altLang="zh-CN" sz="2000" dirty="0"/>
          </a:p>
          <a:p>
            <a:pPr marL="285750" indent="-285750">
              <a:lnSpc>
                <a:spcPct val="150000"/>
              </a:lnSpc>
              <a:buFont typeface="Wingdings" pitchFamily="2" charset="2"/>
              <a:buChar char="Ø"/>
              <a:defRPr/>
            </a:pPr>
            <a:r>
              <a:rPr lang="zh-CN" altLang="en-US" sz="2000" dirty="0"/>
              <a:t>跳转的地址为当前</a:t>
            </a:r>
            <a:r>
              <a:rPr lang="en-US" altLang="zh-CN" sz="2000" dirty="0"/>
              <a:t>PC</a:t>
            </a:r>
            <a:r>
              <a:rPr lang="zh-CN" altLang="en-US" sz="2000" dirty="0"/>
              <a:t>，与</a:t>
            </a:r>
            <a:r>
              <a:rPr lang="en-US" altLang="zh-CN" sz="2000" dirty="0"/>
              <a:t>16</a:t>
            </a:r>
            <a:r>
              <a:rPr lang="zh-CN" altLang="en-US" sz="2000" dirty="0"/>
              <a:t>位有符号立即数的左移两位后的值的加和</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2111914613"/>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5</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428645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96122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shamt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域合并为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p>
        </p:txBody>
      </p:sp>
      <p:grpSp>
        <p:nvGrpSpPr>
          <p:cNvPr id="4" name="Group 144">
            <a:extLst>
              <a:ext uri="{FF2B5EF4-FFF2-40B4-BE49-F238E27FC236}">
                <a16:creationId xmlns:a16="http://schemas.microsoft.com/office/drawing/2014/main" id="{7B5ECFCE-E71C-5911-5942-70F2051FCAF4}"/>
              </a:ext>
            </a:extLst>
          </p:cNvPr>
          <p:cNvGrpSpPr>
            <a:grpSpLocks/>
          </p:cNvGrpSpPr>
          <p:nvPr/>
        </p:nvGrpSpPr>
        <p:grpSpPr bwMode="auto">
          <a:xfrm>
            <a:off x="6224241" y="1362626"/>
            <a:ext cx="5962650" cy="1198563"/>
            <a:chOff x="1886" y="3447"/>
            <a:chExt cx="3756" cy="755"/>
          </a:xfrm>
        </p:grpSpPr>
        <p:grpSp>
          <p:nvGrpSpPr>
            <p:cNvPr id="6" name="Group 145">
              <a:extLst>
                <a:ext uri="{FF2B5EF4-FFF2-40B4-BE49-F238E27FC236}">
                  <a16:creationId xmlns:a16="http://schemas.microsoft.com/office/drawing/2014/main" id="{27EE9281-C118-61E9-7FB9-DE0C53D82183}"/>
                </a:ext>
              </a:extLst>
            </p:cNvPr>
            <p:cNvGrpSpPr>
              <a:grpSpLocks/>
            </p:cNvGrpSpPr>
            <p:nvPr/>
          </p:nvGrpSpPr>
          <p:grpSpPr bwMode="auto">
            <a:xfrm>
              <a:off x="1886" y="3589"/>
              <a:ext cx="3756" cy="613"/>
              <a:chOff x="1918" y="3360"/>
              <a:chExt cx="3756" cy="613"/>
            </a:xfrm>
          </p:grpSpPr>
          <p:sp>
            <p:nvSpPr>
              <p:cNvPr id="8" name="Rectangle 146">
                <a:extLst>
                  <a:ext uri="{FF2B5EF4-FFF2-40B4-BE49-F238E27FC236}">
                    <a16:creationId xmlns:a16="http://schemas.microsoft.com/office/drawing/2014/main" id="{3DD93B28-090E-68C1-5320-DD6F6F2AC414}"/>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9" name="Group 147">
                <a:extLst>
                  <a:ext uri="{FF2B5EF4-FFF2-40B4-BE49-F238E27FC236}">
                    <a16:creationId xmlns:a16="http://schemas.microsoft.com/office/drawing/2014/main" id="{DD38328A-7677-8E7C-0731-746FEF9058F7}"/>
                  </a:ext>
                </a:extLst>
              </p:cNvPr>
              <p:cNvGrpSpPr>
                <a:grpSpLocks/>
              </p:cNvGrpSpPr>
              <p:nvPr/>
            </p:nvGrpSpPr>
            <p:grpSpPr bwMode="auto">
              <a:xfrm>
                <a:off x="1979" y="3524"/>
                <a:ext cx="624" cy="229"/>
                <a:chOff x="1979" y="3524"/>
                <a:chExt cx="624" cy="229"/>
              </a:xfrm>
            </p:grpSpPr>
            <p:sp>
              <p:nvSpPr>
                <p:cNvPr id="17" name="Rectangle 148">
                  <a:extLst>
                    <a:ext uri="{FF2B5EF4-FFF2-40B4-BE49-F238E27FC236}">
                      <a16:creationId xmlns:a16="http://schemas.microsoft.com/office/drawing/2014/main" id="{443888D2-ABAD-4F6C-5CB4-E5B58C006E5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8" name="Rectangle 149">
                  <a:extLst>
                    <a:ext uri="{FF2B5EF4-FFF2-40B4-BE49-F238E27FC236}">
                      <a16:creationId xmlns:a16="http://schemas.microsoft.com/office/drawing/2014/main" id="{9643F2B1-E829-6748-B1CC-CF4882C1DAAF}"/>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10" name="Rectangle 150">
                <a:extLst>
                  <a:ext uri="{FF2B5EF4-FFF2-40B4-BE49-F238E27FC236}">
                    <a16:creationId xmlns:a16="http://schemas.microsoft.com/office/drawing/2014/main" id="{3DFEDF1E-77A0-C30F-F7C3-9D5FD4E17345}"/>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1" name="Rectangle 151">
                <a:extLst>
                  <a:ext uri="{FF2B5EF4-FFF2-40B4-BE49-F238E27FC236}">
                    <a16:creationId xmlns:a16="http://schemas.microsoft.com/office/drawing/2014/main" id="{CF7EA405-C22F-B315-CF79-7B59FA84BEC6}"/>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12" name="Rectangle 152">
                <a:extLst>
                  <a:ext uri="{FF2B5EF4-FFF2-40B4-BE49-F238E27FC236}">
                    <a16:creationId xmlns:a16="http://schemas.microsoft.com/office/drawing/2014/main" id="{13C44F68-5452-A1DC-C79A-1452EF50DC01}"/>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3" name="Rectangle 153">
                <a:extLst>
                  <a:ext uri="{FF2B5EF4-FFF2-40B4-BE49-F238E27FC236}">
                    <a16:creationId xmlns:a16="http://schemas.microsoft.com/office/drawing/2014/main" id="{6FFBDA37-5DAD-A7DD-4E55-5DBF54538F67}"/>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14" name="Rectangle 154">
                <a:extLst>
                  <a:ext uri="{FF2B5EF4-FFF2-40B4-BE49-F238E27FC236}">
                    <a16:creationId xmlns:a16="http://schemas.microsoft.com/office/drawing/2014/main" id="{FC20AAC7-1454-FE9D-CC7D-3CB69679DA64}"/>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15" name="Rectangle 155">
                <a:extLst>
                  <a:ext uri="{FF2B5EF4-FFF2-40B4-BE49-F238E27FC236}">
                    <a16:creationId xmlns:a16="http://schemas.microsoft.com/office/drawing/2014/main" id="{719FD295-6798-1434-4CA9-94C81E82FC10}"/>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6" name="Rectangle 156">
                <a:extLst>
                  <a:ext uri="{FF2B5EF4-FFF2-40B4-BE49-F238E27FC236}">
                    <a16:creationId xmlns:a16="http://schemas.microsoft.com/office/drawing/2014/main" id="{F83EB6D5-99F1-FD48-BA3D-99278F94B008}"/>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 name="Text Box 157">
              <a:extLst>
                <a:ext uri="{FF2B5EF4-FFF2-40B4-BE49-F238E27FC236}">
                  <a16:creationId xmlns:a16="http://schemas.microsoft.com/office/drawing/2014/main" id="{525691E8-A326-F9AE-20A4-1BFE1524718B}"/>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pic>
        <p:nvPicPr>
          <p:cNvPr id="34" name="图片 33">
            <a:extLst>
              <a:ext uri="{FF2B5EF4-FFF2-40B4-BE49-F238E27FC236}">
                <a16:creationId xmlns:a16="http://schemas.microsoft.com/office/drawing/2014/main" id="{CD5D3A15-9060-E026-1AB9-B72E349F74A2}"/>
              </a:ext>
            </a:extLst>
          </p:cNvPr>
          <p:cNvPicPr>
            <a:picLocks noChangeAspect="1"/>
          </p:cNvPicPr>
          <p:nvPr/>
        </p:nvPicPr>
        <p:blipFill>
          <a:blip r:embed="rId5"/>
          <a:stretch>
            <a:fillRect/>
          </a:stretch>
        </p:blipFill>
        <p:spPr>
          <a:xfrm>
            <a:off x="4363691" y="3833396"/>
            <a:ext cx="7772400" cy="1436553"/>
          </a:xfrm>
          <a:prstGeom prst="rect">
            <a:avLst/>
          </a:prstGeom>
        </p:spPr>
      </p:pic>
    </p:spTree>
    <p:custDataLst>
      <p:tags r:id="rId1"/>
    </p:custDataLst>
    <p:extLst>
      <p:ext uri="{BB962C8B-B14F-4D97-AF65-F5344CB8AC3E}">
        <p14:creationId xmlns:p14="http://schemas.microsoft.com/office/powerpoint/2010/main" val="3631077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0731636" cy="4356063"/>
            <a:chOff x="1887176" y="1780605"/>
            <a:chExt cx="2583743" cy="190529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562722"/>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架构（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CISC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实现的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80386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微处理器，之后的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80486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80586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微处理器，一直到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1998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年推出的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Pentium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（奔腾）微处理器，都是采用不同微结构对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指令集体系的实现</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架构（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Cisco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Nintendo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Sony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SGI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等公司生产，实现了不同的微处理器，用于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Sony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Nintendo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的游戏机，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Cisco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的路由器和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SGI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超级计算机等，</a:t>
              </a:r>
              <a:r>
                <a:rPr lang="zh-CN" altLang="en-US" dirty="0">
                  <a:solidFill>
                    <a:srgbClr val="B88F4D"/>
                  </a:solidFill>
                  <a:latin typeface="微软雅黑" panose="020B0503020204020204" pitchFamily="34" charset="-122"/>
                  <a:ea typeface="微软雅黑" panose="020B0503020204020204" pitchFamily="34" charset="-122"/>
                </a:rPr>
                <a:t>龙芯</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架构（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ARM</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架构（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苹果、高通、三星、</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处理器（</a:t>
              </a:r>
              <a:r>
                <a:rPr lang="en-US" altLang="zh-CN" sz="2800" dirty="0">
                  <a:solidFill>
                    <a:schemeClr val="tx1">
                      <a:lumMod val="85000"/>
                      <a:lumOff val="15000"/>
                    </a:schemeClr>
                  </a:solidFill>
                </a:rPr>
                <a:t>CPU</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47189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64566" y="2410257"/>
            <a:ext cx="10713026" cy="326910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Jump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target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PC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PC</a:t>
            </a:r>
            <a:r>
              <a:rPr lang="en"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GPRLEN-1..28</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target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endPar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无条件立即跳转（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256MB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寻址范围内）；</a:t>
            </a:r>
            <a:r>
              <a:rPr lang="zh-CN" altLang="en-US" sz="2000" dirty="0"/>
              <a:t>和</a:t>
            </a:r>
            <a:r>
              <a:rPr lang="en-US" altLang="zh-CN" sz="2000" dirty="0"/>
              <a:t>BXX</a:t>
            </a:r>
            <a:r>
              <a:rPr lang="zh-CN" altLang="en-US" sz="2000" dirty="0"/>
              <a:t>类型的</a:t>
            </a:r>
            <a:r>
              <a:rPr lang="en-US" altLang="zh-CN" sz="2000" dirty="0"/>
              <a:t>PC</a:t>
            </a:r>
            <a:r>
              <a:rPr lang="zh-CN" altLang="en-US" sz="2000" dirty="0"/>
              <a:t>相对寻址跳转指令不同，</a:t>
            </a:r>
            <a:r>
              <a:rPr lang="en-US" altLang="zh-CN" sz="2000" dirty="0"/>
              <a:t>J</a:t>
            </a:r>
            <a:r>
              <a:rPr lang="zh-CN" altLang="en-US" sz="2000" dirty="0"/>
              <a:t>指令跳转的地址为一个对齐的</a:t>
            </a:r>
            <a:r>
              <a:rPr lang="en-US" altLang="zh-CN" sz="2000" dirty="0"/>
              <a:t>256MB</a:t>
            </a:r>
            <a:r>
              <a:rPr lang="zh-CN" altLang="en-US" sz="2000" dirty="0"/>
              <a:t>指令存储空间；跳转的目标地址由</a:t>
            </a:r>
            <a:r>
              <a:rPr lang="en-US" altLang="zh-CN" sz="2000" dirty="0"/>
              <a:t>26</a:t>
            </a:r>
            <a:r>
              <a:rPr lang="zh-CN" altLang="en-US" sz="2000" dirty="0"/>
              <a:t>位立即数左移两位后的值在高</a:t>
            </a:r>
            <a:r>
              <a:rPr lang="en-US" altLang="zh-CN" sz="2000" dirty="0"/>
              <a:t>4</a:t>
            </a:r>
            <a:r>
              <a:rPr lang="zh-CN" altLang="en-US" sz="2000" dirty="0"/>
              <a:t>位上拼接当前</a:t>
            </a:r>
            <a:r>
              <a:rPr lang="en-US" altLang="zh-CN" sz="2000" dirty="0"/>
              <a:t>PC</a:t>
            </a:r>
            <a:r>
              <a:rPr lang="zh-CN" altLang="en-US" sz="2000" dirty="0"/>
              <a:t>的最高</a:t>
            </a:r>
            <a:r>
              <a:rPr lang="en-US" altLang="zh-CN" sz="2000" dirty="0"/>
              <a:t>4</a:t>
            </a:r>
            <a:r>
              <a:rPr lang="zh-CN" altLang="en-US" sz="2000" dirty="0"/>
              <a:t>位（指令长度</a:t>
            </a:r>
            <a:r>
              <a:rPr lang="en-US" altLang="zh-CN" sz="2000" dirty="0"/>
              <a:t>32</a:t>
            </a:r>
            <a:r>
              <a:rPr lang="zh-CN" altLang="en-US" sz="2000" dirty="0"/>
              <a:t>位情况下）；立即跳转，当前指令不执行</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458130544"/>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5">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chemeClr val="tx1"/>
                          </a:solidFill>
                          <a:latin typeface="微软雅黑"/>
                          <a:ea typeface="微软雅黑"/>
                          <a:cs typeface="+mn-cs"/>
                        </a:rPr>
                        <a:t>26bits </a:t>
                      </a:r>
                      <a:r>
                        <a:rPr lang="zh-CN" altLang="en-US" sz="1600" b="0" kern="1200" dirty="0">
                          <a:solidFill>
                            <a:schemeClr val="tx1"/>
                          </a:solidFill>
                          <a:latin typeface="微软雅黑"/>
                          <a:ea typeface="微软雅黑"/>
                          <a:cs typeface="+mn-cs"/>
                        </a:rPr>
                        <a:t>立即数</a:t>
                      </a:r>
                      <a:r>
                        <a:rPr lang="en-US" altLang="zh-CN" sz="1600" b="0" kern="1200" dirty="0">
                          <a:solidFill>
                            <a:schemeClr val="tx1"/>
                          </a:solidFill>
                          <a:latin typeface="微软雅黑"/>
                          <a:ea typeface="微软雅黑"/>
                          <a:cs typeface="+mn-cs"/>
                        </a:rPr>
                        <a:t> (</a:t>
                      </a:r>
                      <a:r>
                        <a:rPr lang="zh-CN" altLang="en-US" sz="1600" b="0" kern="1200" dirty="0">
                          <a:solidFill>
                            <a:schemeClr val="tx1"/>
                          </a:solidFill>
                          <a:latin typeface="微软雅黑"/>
                          <a:ea typeface="微软雅黑"/>
                          <a:cs typeface="+mn-cs"/>
                        </a:rPr>
                        <a:t>伪直接寻址</a:t>
                      </a:r>
                      <a:r>
                        <a:rPr lang="en-US" altLang="zh-CN" sz="1600" b="0" kern="1200" dirty="0">
                          <a:solidFill>
                            <a:schemeClr val="tx1"/>
                          </a:solidFill>
                          <a:latin typeface="微软雅黑"/>
                          <a:ea typeface="微软雅黑"/>
                          <a:cs typeface="+mn-cs"/>
                        </a:rPr>
                        <a:t>)</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 name="Group 144">
            <a:extLst>
              <a:ext uri="{FF2B5EF4-FFF2-40B4-BE49-F238E27FC236}">
                <a16:creationId xmlns:a16="http://schemas.microsoft.com/office/drawing/2014/main" id="{E8C1DEB0-4E8B-5233-71F8-B5828B1F0F92}"/>
              </a:ext>
            </a:extLst>
          </p:cNvPr>
          <p:cNvGrpSpPr>
            <a:grpSpLocks/>
          </p:cNvGrpSpPr>
          <p:nvPr/>
        </p:nvGrpSpPr>
        <p:grpSpPr bwMode="auto">
          <a:xfrm>
            <a:off x="6224241" y="1362626"/>
            <a:ext cx="5962650" cy="1198563"/>
            <a:chOff x="1886" y="3447"/>
            <a:chExt cx="3756" cy="755"/>
          </a:xfrm>
        </p:grpSpPr>
        <p:grpSp>
          <p:nvGrpSpPr>
            <p:cNvPr id="6" name="Group 145">
              <a:extLst>
                <a:ext uri="{FF2B5EF4-FFF2-40B4-BE49-F238E27FC236}">
                  <a16:creationId xmlns:a16="http://schemas.microsoft.com/office/drawing/2014/main" id="{A9991CDD-4753-956C-4A7D-205BA132016F}"/>
                </a:ext>
              </a:extLst>
            </p:cNvPr>
            <p:cNvGrpSpPr>
              <a:grpSpLocks/>
            </p:cNvGrpSpPr>
            <p:nvPr/>
          </p:nvGrpSpPr>
          <p:grpSpPr bwMode="auto">
            <a:xfrm>
              <a:off x="1886" y="3589"/>
              <a:ext cx="3756" cy="613"/>
              <a:chOff x="1918" y="3360"/>
              <a:chExt cx="3756" cy="613"/>
            </a:xfrm>
          </p:grpSpPr>
          <p:sp>
            <p:nvSpPr>
              <p:cNvPr id="8" name="Rectangle 146">
                <a:extLst>
                  <a:ext uri="{FF2B5EF4-FFF2-40B4-BE49-F238E27FC236}">
                    <a16:creationId xmlns:a16="http://schemas.microsoft.com/office/drawing/2014/main" id="{6333E6FC-E07B-1532-8F6E-91E21D17817D}"/>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9" name="Group 147">
                <a:extLst>
                  <a:ext uri="{FF2B5EF4-FFF2-40B4-BE49-F238E27FC236}">
                    <a16:creationId xmlns:a16="http://schemas.microsoft.com/office/drawing/2014/main" id="{A9B7E8B3-C97A-1DC8-E44C-4AD3E43A9ADF}"/>
                  </a:ext>
                </a:extLst>
              </p:cNvPr>
              <p:cNvGrpSpPr>
                <a:grpSpLocks/>
              </p:cNvGrpSpPr>
              <p:nvPr/>
            </p:nvGrpSpPr>
            <p:grpSpPr bwMode="auto">
              <a:xfrm>
                <a:off x="1979" y="3524"/>
                <a:ext cx="624" cy="229"/>
                <a:chOff x="1979" y="3524"/>
                <a:chExt cx="624" cy="229"/>
              </a:xfrm>
            </p:grpSpPr>
            <p:sp>
              <p:nvSpPr>
                <p:cNvPr id="17" name="Rectangle 148">
                  <a:extLst>
                    <a:ext uri="{FF2B5EF4-FFF2-40B4-BE49-F238E27FC236}">
                      <a16:creationId xmlns:a16="http://schemas.microsoft.com/office/drawing/2014/main" id="{BDB36702-F1CE-C6B3-0412-35E5A19BB9B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8" name="Rectangle 149">
                  <a:extLst>
                    <a:ext uri="{FF2B5EF4-FFF2-40B4-BE49-F238E27FC236}">
                      <a16:creationId xmlns:a16="http://schemas.microsoft.com/office/drawing/2014/main" id="{D36E1D1E-E2D7-FEBD-FC25-236CA647DBCC}"/>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10" name="Rectangle 150">
                <a:extLst>
                  <a:ext uri="{FF2B5EF4-FFF2-40B4-BE49-F238E27FC236}">
                    <a16:creationId xmlns:a16="http://schemas.microsoft.com/office/drawing/2014/main" id="{98896FA4-E155-D4B5-CBDA-0DBE65BF32B1}"/>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1" name="Rectangle 151">
                <a:extLst>
                  <a:ext uri="{FF2B5EF4-FFF2-40B4-BE49-F238E27FC236}">
                    <a16:creationId xmlns:a16="http://schemas.microsoft.com/office/drawing/2014/main" id="{1CA54BAA-895D-C769-ABD2-FB7076338634}"/>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12" name="Rectangle 152">
                <a:extLst>
                  <a:ext uri="{FF2B5EF4-FFF2-40B4-BE49-F238E27FC236}">
                    <a16:creationId xmlns:a16="http://schemas.microsoft.com/office/drawing/2014/main" id="{8CD450DB-B170-314F-AA6D-44235D17ECCA}"/>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3" name="Rectangle 153">
                <a:extLst>
                  <a:ext uri="{FF2B5EF4-FFF2-40B4-BE49-F238E27FC236}">
                    <a16:creationId xmlns:a16="http://schemas.microsoft.com/office/drawing/2014/main" id="{ECDD0082-59BB-E4BF-55F2-79F10716E6C1}"/>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14" name="Rectangle 154">
                <a:extLst>
                  <a:ext uri="{FF2B5EF4-FFF2-40B4-BE49-F238E27FC236}">
                    <a16:creationId xmlns:a16="http://schemas.microsoft.com/office/drawing/2014/main" id="{55DFFB16-0267-DD71-2AA8-2DB754ABF1AD}"/>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15" name="Rectangle 155">
                <a:extLst>
                  <a:ext uri="{FF2B5EF4-FFF2-40B4-BE49-F238E27FC236}">
                    <a16:creationId xmlns:a16="http://schemas.microsoft.com/office/drawing/2014/main" id="{B9D82035-AC01-875A-F73D-AD81FAEC18B6}"/>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6" name="Rectangle 156">
                <a:extLst>
                  <a:ext uri="{FF2B5EF4-FFF2-40B4-BE49-F238E27FC236}">
                    <a16:creationId xmlns:a16="http://schemas.microsoft.com/office/drawing/2014/main" id="{271C596F-B240-C642-E00A-87ED530BDFB7}"/>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 name="Text Box 157">
              <a:extLst>
                <a:ext uri="{FF2B5EF4-FFF2-40B4-BE49-F238E27FC236}">
                  <a16:creationId xmlns:a16="http://schemas.microsoft.com/office/drawing/2014/main" id="{2B2EF5F2-5CAE-2D05-8CD1-A0736EA1A91A}"/>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822067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64566" y="2410257"/>
            <a:ext cx="10713026" cy="373076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Jump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Link</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JAL target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rgbClr val="B88F4D"/>
                </a:solidFill>
                <a:latin typeface="微软雅黑" panose="020B0503020204020204" pitchFamily="34" charset="-122"/>
                <a:ea typeface="微软雅黑" panose="020B0503020204020204" pitchFamily="34" charset="-122"/>
              </a:rPr>
              <a:t>GPR[31] </a:t>
            </a:r>
            <a:r>
              <a:rPr lang="en-US" altLang="zh-CN" sz="2000" dirty="0">
                <a:solidFill>
                  <a:srgbClr val="B88F4D"/>
                </a:solidFill>
                <a:latin typeface="微软雅黑" panose="020B0503020204020204" pitchFamily="34" charset="-122"/>
                <a:ea typeface="微软雅黑" panose="020B0503020204020204" pitchFamily="34" charset="-122"/>
              </a:rPr>
              <a:t>&lt;-</a:t>
            </a:r>
            <a:r>
              <a:rPr lang="en" altLang="zh-CN" sz="2000" dirty="0">
                <a:solidFill>
                  <a:srgbClr val="B88F4D"/>
                </a:solidFill>
                <a:latin typeface="微软雅黑" panose="020B0503020204020204" pitchFamily="34" charset="-122"/>
                <a:ea typeface="微软雅黑" panose="020B0503020204020204" pitchFamily="34" charset="-122"/>
              </a:rPr>
              <a:t> PC + 8</a:t>
            </a:r>
            <a:endParaRPr lang="en-US" altLang="zh-CN" sz="2000" dirty="0">
              <a:solidFill>
                <a:srgbClr val="B88F4D"/>
              </a:solidFill>
              <a:latin typeface="微软雅黑" panose="020B0503020204020204" pitchFamily="34" charset="-122"/>
              <a:ea typeface="微软雅黑" panose="020B0503020204020204" pitchFamily="34" charset="-122"/>
            </a:endParaRP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PC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PC</a:t>
            </a:r>
            <a:r>
              <a:rPr lang="en"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GPRLEN-1..28</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target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endPar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将返回地址存入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号寄存器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无条件跳转（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256MB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寻址范围内）；</a:t>
            </a:r>
            <a:r>
              <a:rPr lang="zh-CN" altLang="en-US" sz="2000" dirty="0"/>
              <a:t>跳转的目标地址由</a:t>
            </a:r>
            <a:r>
              <a:rPr lang="en-US" altLang="zh-CN" sz="2000" dirty="0"/>
              <a:t>26</a:t>
            </a:r>
            <a:r>
              <a:rPr lang="zh-CN" altLang="en-US" sz="2000" dirty="0"/>
              <a:t>位立即数左移两位后的值在高</a:t>
            </a:r>
            <a:r>
              <a:rPr lang="en-US" altLang="zh-CN" sz="2000" dirty="0"/>
              <a:t>4</a:t>
            </a:r>
            <a:r>
              <a:rPr lang="zh-CN" altLang="en-US" sz="2000" dirty="0"/>
              <a:t>位上拼接当前</a:t>
            </a:r>
            <a:r>
              <a:rPr lang="en-US" altLang="zh-CN" sz="2000" dirty="0"/>
              <a:t>PC</a:t>
            </a:r>
            <a:r>
              <a:rPr lang="zh-CN" altLang="en-US" sz="2000" dirty="0"/>
              <a:t>的最高</a:t>
            </a:r>
            <a:r>
              <a:rPr lang="en-US" altLang="zh-CN" sz="2000" dirty="0"/>
              <a:t>4</a:t>
            </a:r>
            <a:r>
              <a:rPr lang="zh-CN" altLang="en-US" sz="2000" dirty="0"/>
              <a:t>位（指令长度</a:t>
            </a:r>
            <a:r>
              <a:rPr lang="en-US" altLang="zh-CN" sz="2000" dirty="0"/>
              <a:t>32</a:t>
            </a:r>
            <a:r>
              <a:rPr lang="zh-CN" altLang="en-US" sz="2000" dirty="0"/>
              <a:t>位情况下）</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160661647"/>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5">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chemeClr val="tx1"/>
                          </a:solidFill>
                          <a:latin typeface="微软雅黑"/>
                          <a:ea typeface="微软雅黑"/>
                          <a:cs typeface="+mn-cs"/>
                        </a:rPr>
                        <a:t>26bits </a:t>
                      </a:r>
                      <a:r>
                        <a:rPr lang="zh-CN" altLang="en-US" sz="1600" b="0" kern="1200" dirty="0">
                          <a:solidFill>
                            <a:schemeClr val="tx1"/>
                          </a:solidFill>
                          <a:latin typeface="微软雅黑"/>
                          <a:ea typeface="微软雅黑"/>
                          <a:cs typeface="+mn-cs"/>
                        </a:rPr>
                        <a:t>立即数</a:t>
                      </a:r>
                      <a:r>
                        <a:rPr lang="en-US" altLang="zh-CN" sz="1600" b="0" kern="1200" dirty="0">
                          <a:solidFill>
                            <a:schemeClr val="tx1"/>
                          </a:solidFill>
                          <a:latin typeface="微软雅黑"/>
                          <a:ea typeface="微软雅黑"/>
                          <a:cs typeface="+mn-cs"/>
                        </a:rPr>
                        <a:t> (</a:t>
                      </a:r>
                      <a:r>
                        <a:rPr lang="zh-CN" altLang="en-US" sz="1600" b="0" kern="1200" dirty="0">
                          <a:solidFill>
                            <a:schemeClr val="tx1"/>
                          </a:solidFill>
                          <a:latin typeface="微软雅黑"/>
                          <a:ea typeface="微软雅黑"/>
                          <a:cs typeface="+mn-cs"/>
                        </a:rPr>
                        <a:t>伪直接寻址</a:t>
                      </a:r>
                      <a:r>
                        <a:rPr lang="en-US" altLang="zh-CN" sz="1600" b="0" kern="1200" dirty="0">
                          <a:solidFill>
                            <a:schemeClr val="tx1"/>
                          </a:solidFill>
                          <a:latin typeface="微软雅黑"/>
                          <a:ea typeface="微软雅黑"/>
                          <a:cs typeface="+mn-cs"/>
                        </a:rPr>
                        <a:t>)</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 name="Group 144">
            <a:extLst>
              <a:ext uri="{FF2B5EF4-FFF2-40B4-BE49-F238E27FC236}">
                <a16:creationId xmlns:a16="http://schemas.microsoft.com/office/drawing/2014/main" id="{E8C1DEB0-4E8B-5233-71F8-B5828B1F0F92}"/>
              </a:ext>
            </a:extLst>
          </p:cNvPr>
          <p:cNvGrpSpPr>
            <a:grpSpLocks/>
          </p:cNvGrpSpPr>
          <p:nvPr/>
        </p:nvGrpSpPr>
        <p:grpSpPr bwMode="auto">
          <a:xfrm>
            <a:off x="6224241" y="1362626"/>
            <a:ext cx="5962650" cy="1198563"/>
            <a:chOff x="1886" y="3447"/>
            <a:chExt cx="3756" cy="755"/>
          </a:xfrm>
        </p:grpSpPr>
        <p:grpSp>
          <p:nvGrpSpPr>
            <p:cNvPr id="6" name="Group 145">
              <a:extLst>
                <a:ext uri="{FF2B5EF4-FFF2-40B4-BE49-F238E27FC236}">
                  <a16:creationId xmlns:a16="http://schemas.microsoft.com/office/drawing/2014/main" id="{A9991CDD-4753-956C-4A7D-205BA132016F}"/>
                </a:ext>
              </a:extLst>
            </p:cNvPr>
            <p:cNvGrpSpPr>
              <a:grpSpLocks/>
            </p:cNvGrpSpPr>
            <p:nvPr/>
          </p:nvGrpSpPr>
          <p:grpSpPr bwMode="auto">
            <a:xfrm>
              <a:off x="1886" y="3589"/>
              <a:ext cx="3756" cy="613"/>
              <a:chOff x="1918" y="3360"/>
              <a:chExt cx="3756" cy="613"/>
            </a:xfrm>
          </p:grpSpPr>
          <p:sp>
            <p:nvSpPr>
              <p:cNvPr id="8" name="Rectangle 146">
                <a:extLst>
                  <a:ext uri="{FF2B5EF4-FFF2-40B4-BE49-F238E27FC236}">
                    <a16:creationId xmlns:a16="http://schemas.microsoft.com/office/drawing/2014/main" id="{6333E6FC-E07B-1532-8F6E-91E21D17817D}"/>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9" name="Group 147">
                <a:extLst>
                  <a:ext uri="{FF2B5EF4-FFF2-40B4-BE49-F238E27FC236}">
                    <a16:creationId xmlns:a16="http://schemas.microsoft.com/office/drawing/2014/main" id="{A9B7E8B3-C97A-1DC8-E44C-4AD3E43A9ADF}"/>
                  </a:ext>
                </a:extLst>
              </p:cNvPr>
              <p:cNvGrpSpPr>
                <a:grpSpLocks/>
              </p:cNvGrpSpPr>
              <p:nvPr/>
            </p:nvGrpSpPr>
            <p:grpSpPr bwMode="auto">
              <a:xfrm>
                <a:off x="1979" y="3524"/>
                <a:ext cx="624" cy="229"/>
                <a:chOff x="1979" y="3524"/>
                <a:chExt cx="624" cy="229"/>
              </a:xfrm>
            </p:grpSpPr>
            <p:sp>
              <p:nvSpPr>
                <p:cNvPr id="17" name="Rectangle 148">
                  <a:extLst>
                    <a:ext uri="{FF2B5EF4-FFF2-40B4-BE49-F238E27FC236}">
                      <a16:creationId xmlns:a16="http://schemas.microsoft.com/office/drawing/2014/main" id="{BDB36702-F1CE-C6B3-0412-35E5A19BB9B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8" name="Rectangle 149">
                  <a:extLst>
                    <a:ext uri="{FF2B5EF4-FFF2-40B4-BE49-F238E27FC236}">
                      <a16:creationId xmlns:a16="http://schemas.microsoft.com/office/drawing/2014/main" id="{D36E1D1E-E2D7-FEBD-FC25-236CA647DBCC}"/>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10" name="Rectangle 150">
                <a:extLst>
                  <a:ext uri="{FF2B5EF4-FFF2-40B4-BE49-F238E27FC236}">
                    <a16:creationId xmlns:a16="http://schemas.microsoft.com/office/drawing/2014/main" id="{98896FA4-E155-D4B5-CBDA-0DBE65BF32B1}"/>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1" name="Rectangle 151">
                <a:extLst>
                  <a:ext uri="{FF2B5EF4-FFF2-40B4-BE49-F238E27FC236}">
                    <a16:creationId xmlns:a16="http://schemas.microsoft.com/office/drawing/2014/main" id="{1CA54BAA-895D-C769-ABD2-FB7076338634}"/>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12" name="Rectangle 152">
                <a:extLst>
                  <a:ext uri="{FF2B5EF4-FFF2-40B4-BE49-F238E27FC236}">
                    <a16:creationId xmlns:a16="http://schemas.microsoft.com/office/drawing/2014/main" id="{8CD450DB-B170-314F-AA6D-44235D17ECCA}"/>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3" name="Rectangle 153">
                <a:extLst>
                  <a:ext uri="{FF2B5EF4-FFF2-40B4-BE49-F238E27FC236}">
                    <a16:creationId xmlns:a16="http://schemas.microsoft.com/office/drawing/2014/main" id="{ECDD0082-59BB-E4BF-55F2-79F10716E6C1}"/>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14" name="Rectangle 154">
                <a:extLst>
                  <a:ext uri="{FF2B5EF4-FFF2-40B4-BE49-F238E27FC236}">
                    <a16:creationId xmlns:a16="http://schemas.microsoft.com/office/drawing/2014/main" id="{55DFFB16-0267-DD71-2AA8-2DB754ABF1AD}"/>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15" name="Rectangle 155">
                <a:extLst>
                  <a:ext uri="{FF2B5EF4-FFF2-40B4-BE49-F238E27FC236}">
                    <a16:creationId xmlns:a16="http://schemas.microsoft.com/office/drawing/2014/main" id="{B9D82035-AC01-875A-F73D-AD81FAEC18B6}"/>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6" name="Rectangle 156">
                <a:extLst>
                  <a:ext uri="{FF2B5EF4-FFF2-40B4-BE49-F238E27FC236}">
                    <a16:creationId xmlns:a16="http://schemas.microsoft.com/office/drawing/2014/main" id="{271C596F-B240-C642-E00A-87ED530BDFB7}"/>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 name="Text Box 157">
              <a:extLst>
                <a:ext uri="{FF2B5EF4-FFF2-40B4-BE49-F238E27FC236}">
                  <a16:creationId xmlns:a16="http://schemas.microsoft.com/office/drawing/2014/main" id="{2B2EF5F2-5CAE-2D05-8CD1-A0736EA1A91A}"/>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3746536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指令序列示例</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16866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64566" y="2410257"/>
            <a:ext cx="4816489" cy="3269549"/>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假设在主存中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M[30000000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到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M[30000027</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的地址中存储了</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个整数（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0,1,2,…,9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integer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占</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byte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），计算这些整数的和</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程序需要计数器控制累加的循环（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for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初始化变量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M[xx]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表示在存储器中</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地址的值</a:t>
            </a:r>
          </a:p>
        </p:txBody>
      </p:sp>
      <p:grpSp>
        <p:nvGrpSpPr>
          <p:cNvPr id="38" name="组合 37">
            <a:extLst>
              <a:ext uri="{FF2B5EF4-FFF2-40B4-BE49-F238E27FC236}">
                <a16:creationId xmlns:a16="http://schemas.microsoft.com/office/drawing/2014/main" id="{32CFE4CB-9231-F3F2-DEAF-4583176E222C}"/>
              </a:ext>
            </a:extLst>
          </p:cNvPr>
          <p:cNvGrpSpPr/>
          <p:nvPr/>
        </p:nvGrpSpPr>
        <p:grpSpPr>
          <a:xfrm>
            <a:off x="7141142" y="1977658"/>
            <a:ext cx="3834260" cy="4738556"/>
            <a:chOff x="7340560" y="3317692"/>
            <a:chExt cx="1571626" cy="3263901"/>
          </a:xfrm>
        </p:grpSpPr>
        <p:sp>
          <p:nvSpPr>
            <p:cNvPr id="19" name="Line 17">
              <a:extLst>
                <a:ext uri="{FF2B5EF4-FFF2-40B4-BE49-F238E27FC236}">
                  <a16:creationId xmlns:a16="http://schemas.microsoft.com/office/drawing/2014/main" id="{EC160F89-DE54-AB7E-0ECB-94EB1094B351}"/>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7BBEB74A-3472-DFAB-BAB7-ED1AE40F6402}"/>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rPr>
                <a:t>R1</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x3000 0000</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R3</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0</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a:t>
              </a:r>
              <a:r>
                <a:rPr lang="zh-CN" altLang="en-US" sz="1600" b="1" dirty="0">
                  <a:solidFill>
                    <a:prstClr val="black"/>
                  </a:solidFill>
                  <a:cs typeface="Times New Roman" panose="02020603050405020304" pitchFamily="18" charset="0"/>
                </a:rPr>
                <a:t>和数</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R2</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10</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a:t>
              </a:r>
              <a:r>
                <a:rPr lang="zh-CN" altLang="en-US" sz="1600" b="1" dirty="0">
                  <a:solidFill>
                    <a:prstClr val="black"/>
                  </a:solidFill>
                  <a:cs typeface="Times New Roman" panose="02020603050405020304" pitchFamily="18" charset="0"/>
                </a:rPr>
                <a:t>计数</a:t>
              </a:r>
              <a:endParaRPr lang="en-US" altLang="zh-CN" sz="16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600" b="1" dirty="0">
                <a:solidFill>
                  <a:prstClr val="black"/>
                </a:solidFill>
                <a:cs typeface="Times New Roman" panose="02020603050405020304" pitchFamily="18" charset="0"/>
                <a:sym typeface="Symbol" panose="05050102010706020507" pitchFamily="18" charset="2"/>
              </a:endParaRPr>
            </a:p>
          </p:txBody>
        </p:sp>
        <p:sp>
          <p:nvSpPr>
            <p:cNvPr id="22" name="Line 15">
              <a:extLst>
                <a:ext uri="{FF2B5EF4-FFF2-40B4-BE49-F238E27FC236}">
                  <a16:creationId xmlns:a16="http://schemas.microsoft.com/office/drawing/2014/main" id="{28B74A2A-B190-8F89-C9BB-A1B0AE36DF9F}"/>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3" name="Line 14">
              <a:extLst>
                <a:ext uri="{FF2B5EF4-FFF2-40B4-BE49-F238E27FC236}">
                  <a16:creationId xmlns:a16="http://schemas.microsoft.com/office/drawing/2014/main" id="{991E0363-DA7E-5FB4-9144-C5EABE90593B}"/>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4" name="AutoShape 13">
              <a:extLst>
                <a:ext uri="{FF2B5EF4-FFF2-40B4-BE49-F238E27FC236}">
                  <a16:creationId xmlns:a16="http://schemas.microsoft.com/office/drawing/2014/main" id="{D3ABA2FC-65BE-CFA3-6273-E0EAAA7ADB2C}"/>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rPr>
                <a:t>R2</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0</a:t>
              </a:r>
              <a:endParaRPr lang="en-US" altLang="zh-CN" sz="1600" b="1" dirty="0">
                <a:solidFill>
                  <a:prstClr val="black"/>
                </a:solidFill>
              </a:endParaRPr>
            </a:p>
            <a:p>
              <a:pPr eaLnBrk="0" fontAlgn="base" hangingPunct="0">
                <a:spcBef>
                  <a:spcPct val="0"/>
                </a:spcBef>
                <a:spcAft>
                  <a:spcPct val="0"/>
                </a:spcAft>
              </a:pPr>
              <a:endParaRPr lang="en-US" altLang="zh-CN" sz="1600" b="1" dirty="0">
                <a:solidFill>
                  <a:prstClr val="black"/>
                </a:solidFill>
              </a:endParaRPr>
            </a:p>
          </p:txBody>
        </p:sp>
        <p:sp>
          <p:nvSpPr>
            <p:cNvPr id="25" name="Text Box 12">
              <a:extLst>
                <a:ext uri="{FF2B5EF4-FFF2-40B4-BE49-F238E27FC236}">
                  <a16:creationId xmlns:a16="http://schemas.microsoft.com/office/drawing/2014/main" id="{419DDD1D-6FE7-8C41-9BD6-E08E0396B952}"/>
                </a:ext>
              </a:extLst>
            </p:cNvPr>
            <p:cNvSpPr txBox="1">
              <a:spLocks noChangeArrowheads="1"/>
            </p:cNvSpPr>
            <p:nvPr/>
          </p:nvSpPr>
          <p:spPr bwMode="auto">
            <a:xfrm>
              <a:off x="7470736" y="455276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600" b="1">
                  <a:solidFill>
                    <a:prstClr val="black"/>
                  </a:solidFill>
                  <a:cs typeface="Times New Roman" panose="02020603050405020304" pitchFamily="18" charset="0"/>
                </a:rPr>
                <a:t>是</a:t>
              </a:r>
              <a:endParaRPr lang="zh-CN" altLang="zh-CN" sz="1600" b="1">
                <a:solidFill>
                  <a:prstClr val="black"/>
                </a:solidFill>
              </a:endParaRPr>
            </a:p>
          </p:txBody>
        </p:sp>
        <p:sp>
          <p:nvSpPr>
            <p:cNvPr id="26" name="Line 11">
              <a:extLst>
                <a:ext uri="{FF2B5EF4-FFF2-40B4-BE49-F238E27FC236}">
                  <a16:creationId xmlns:a16="http://schemas.microsoft.com/office/drawing/2014/main" id="{9FB4EFA9-291C-F6FF-AC67-4DF2726DD5A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7" name="Rectangle 10">
              <a:extLst>
                <a:ext uri="{FF2B5EF4-FFF2-40B4-BE49-F238E27FC236}">
                  <a16:creationId xmlns:a16="http://schemas.microsoft.com/office/drawing/2014/main" id="{DB9796BB-91CE-3B2A-8F4D-CA3172757100}"/>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rPr>
                <a:t>R4</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M[R1]</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R3</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R3+R4</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R1</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R1+4</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R2</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R2-1</a:t>
              </a:r>
              <a:endParaRPr lang="zh-CN" altLang="en-US" sz="16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600" b="1" dirty="0">
                <a:solidFill>
                  <a:prstClr val="black"/>
                </a:solidFill>
                <a:cs typeface="Times New Roman" panose="02020603050405020304" pitchFamily="18" charset="0"/>
                <a:sym typeface="Symbol" panose="05050102010706020507" pitchFamily="18" charset="2"/>
              </a:endParaRPr>
            </a:p>
          </p:txBody>
        </p:sp>
        <p:sp>
          <p:nvSpPr>
            <p:cNvPr id="28" name="Line 9">
              <a:extLst>
                <a:ext uri="{FF2B5EF4-FFF2-40B4-BE49-F238E27FC236}">
                  <a16:creationId xmlns:a16="http://schemas.microsoft.com/office/drawing/2014/main" id="{0BD79761-7BC3-D9BA-09F8-BF29A55092E3}"/>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9" name="Line 8">
              <a:extLst>
                <a:ext uri="{FF2B5EF4-FFF2-40B4-BE49-F238E27FC236}">
                  <a16:creationId xmlns:a16="http://schemas.microsoft.com/office/drawing/2014/main" id="{BBFCA9EA-5D83-9161-D7E1-F58D795E6B26}"/>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3" name="Line 7">
              <a:extLst>
                <a:ext uri="{FF2B5EF4-FFF2-40B4-BE49-F238E27FC236}">
                  <a16:creationId xmlns:a16="http://schemas.microsoft.com/office/drawing/2014/main" id="{90BB17D9-8290-1DD7-80A6-F9C2F2256426}"/>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4" name="Text Box 6">
              <a:extLst>
                <a:ext uri="{FF2B5EF4-FFF2-40B4-BE49-F238E27FC236}">
                  <a16:creationId xmlns:a16="http://schemas.microsoft.com/office/drawing/2014/main" id="{B73985DA-FE8A-7543-53BD-777D6B91E3C0}"/>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600" b="1">
                  <a:solidFill>
                    <a:prstClr val="black"/>
                  </a:solidFill>
                  <a:cs typeface="Times New Roman" panose="02020603050405020304" pitchFamily="18" charset="0"/>
                </a:rPr>
                <a:t>否</a:t>
              </a:r>
              <a:endParaRPr lang="zh-CN" altLang="zh-CN" sz="1600" b="1">
                <a:solidFill>
                  <a:prstClr val="black"/>
                </a:solidFill>
              </a:endParaRPr>
            </a:p>
          </p:txBody>
        </p:sp>
        <p:sp>
          <p:nvSpPr>
            <p:cNvPr id="35" name="Line 5">
              <a:extLst>
                <a:ext uri="{FF2B5EF4-FFF2-40B4-BE49-F238E27FC236}">
                  <a16:creationId xmlns:a16="http://schemas.microsoft.com/office/drawing/2014/main" id="{D451D140-6F7A-0B7F-BF84-D6484EF2AC0D}"/>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6" name="Line 4">
              <a:extLst>
                <a:ext uri="{FF2B5EF4-FFF2-40B4-BE49-F238E27FC236}">
                  <a16:creationId xmlns:a16="http://schemas.microsoft.com/office/drawing/2014/main" id="{84EB122D-70D8-6D07-EBC6-CEFB7354E4B2}"/>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7" name="Line 3">
              <a:extLst>
                <a:ext uri="{FF2B5EF4-FFF2-40B4-BE49-F238E27FC236}">
                  <a16:creationId xmlns:a16="http://schemas.microsoft.com/office/drawing/2014/main" id="{19C74241-6725-2181-2D53-DA3A3FE86E12}"/>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2450759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3059876897"/>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0000</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2"/>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0008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470369789"/>
              </p:ext>
            </p:extLst>
          </p:nvPr>
        </p:nvGraphicFramePr>
        <p:xfrm>
          <a:off x="8530477" y="791682"/>
          <a:ext cx="3011456" cy="2194560"/>
        </p:xfrm>
        <a:graphic>
          <a:graphicData uri="http://schemas.openxmlformats.org/drawingml/2006/table">
            <a:tbl>
              <a:tblPr>
                <a:tableStyleId>{8A107856-5554-42FB-B03E-39F5DBC370BA}</a:tableStyleId>
              </a:tblPr>
              <a:tblGrid>
                <a:gridCol w="469316">
                  <a:extLst>
                    <a:ext uri="{9D8B030D-6E8A-4147-A177-3AD203B41FA5}">
                      <a16:colId xmlns:a16="http://schemas.microsoft.com/office/drawing/2014/main" val="20000"/>
                    </a:ext>
                  </a:extLst>
                </a:gridCol>
                <a:gridCol w="1616149">
                  <a:extLst>
                    <a:ext uri="{9D8B030D-6E8A-4147-A177-3AD203B41FA5}">
                      <a16:colId xmlns:a16="http://schemas.microsoft.com/office/drawing/2014/main" val="20001"/>
                    </a:ext>
                  </a:extLst>
                </a:gridCol>
                <a:gridCol w="925991">
                  <a:extLst>
                    <a:ext uri="{9D8B030D-6E8A-4147-A177-3AD203B41FA5}">
                      <a16:colId xmlns:a16="http://schemas.microsoft.com/office/drawing/2014/main" val="20002"/>
                    </a:ext>
                  </a:extLst>
                </a:gridCol>
              </a:tblGrid>
              <a:tr h="152400">
                <a:tc>
                  <a:txBody>
                    <a:bodyPr/>
                    <a:lstStyle/>
                    <a:p>
                      <a:pPr algn="just">
                        <a:spcAft>
                          <a:spcPts val="0"/>
                        </a:spcAft>
                      </a:pPr>
                      <a:endParaRPr lang="zh-CN" sz="1200" b="1" kern="100" dirty="0">
                        <a:solidFill>
                          <a:schemeClr val="tx1"/>
                        </a:solidFill>
                        <a:latin typeface="Times New Roman"/>
                        <a:ea typeface="宋体"/>
                        <a:cs typeface="Times New Roman"/>
                      </a:endParaRPr>
                    </a:p>
                  </a:txBody>
                  <a:tcPr marL="68560" marR="68560" marT="0" marB="0"/>
                </a:tc>
                <a:tc>
                  <a:txBody>
                    <a:bodyPr/>
                    <a:lstStyle/>
                    <a:p>
                      <a:pPr algn="ctr">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Times New Roman"/>
                        <a:ea typeface="宋体"/>
                        <a:cs typeface="Times New Roman"/>
                      </a:endParaRPr>
                    </a:p>
                  </a:txBody>
                  <a:tcPr marL="68560" marR="68560" marT="0" marB="0"/>
                </a:tc>
                <a:extLst>
                  <a:ext uri="{0D108BD9-81ED-4DB2-BD59-A6C34878D82A}">
                    <a16:rowId xmlns:a16="http://schemas.microsoft.com/office/drawing/2014/main" val="10000"/>
                  </a:ext>
                </a:extLst>
              </a:tr>
              <a:tr h="159985">
                <a:tc>
                  <a:txBody>
                    <a:bodyPr/>
                    <a:lstStyle/>
                    <a:p>
                      <a:pPr algn="just">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tc>
                <a:tc>
                  <a:txBody>
                    <a:bodyPr/>
                    <a:lstStyle/>
                    <a:p>
                      <a:pPr algn="just">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1"/>
                  </a:ext>
                </a:extLst>
              </a:tr>
              <a:tr h="159985">
                <a:tc>
                  <a:txBody>
                    <a:bodyPr/>
                    <a:lstStyle/>
                    <a:p>
                      <a:pPr algn="just">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tc>
                <a:tc>
                  <a:txBody>
                    <a:bodyPr/>
                    <a:lstStyle/>
                    <a:p>
                      <a:pPr algn="just">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tc>
                <a:extLst>
                  <a:ext uri="{0D108BD9-81ED-4DB2-BD59-A6C34878D82A}">
                    <a16:rowId xmlns:a16="http://schemas.microsoft.com/office/drawing/2014/main" val="10002"/>
                  </a:ext>
                </a:extLst>
              </a:tr>
              <a:tr h="159985">
                <a:tc>
                  <a:txBody>
                    <a:bodyPr/>
                    <a:lstStyle/>
                    <a:p>
                      <a:pPr algn="just">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3"/>
                  </a:ext>
                </a:extLst>
              </a:tr>
              <a:tr h="159985">
                <a:tc>
                  <a:txBody>
                    <a:bodyPr/>
                    <a:lstStyle/>
                    <a:p>
                      <a:pPr algn="just">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tc>
                <a:extLst>
                  <a:ext uri="{0D108BD9-81ED-4DB2-BD59-A6C34878D82A}">
                    <a16:rowId xmlns:a16="http://schemas.microsoft.com/office/drawing/2014/main" val="10004"/>
                  </a:ext>
                </a:extLst>
              </a:tr>
              <a:tr h="159985">
                <a:tc>
                  <a:txBody>
                    <a:bodyPr/>
                    <a:lstStyle/>
                    <a:p>
                      <a:pPr algn="just">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tc>
                <a:extLst>
                  <a:ext uri="{0D108BD9-81ED-4DB2-BD59-A6C34878D82A}">
                    <a16:rowId xmlns:a16="http://schemas.microsoft.com/office/drawing/2014/main" val="10005"/>
                  </a:ext>
                </a:extLst>
              </a:tr>
              <a:tr h="159985">
                <a:tc>
                  <a:txBody>
                    <a:bodyPr/>
                    <a:lstStyle/>
                    <a:p>
                      <a:pPr algn="just">
                        <a:spcAft>
                          <a:spcPts val="0"/>
                        </a:spcAft>
                      </a:pPr>
                      <a:endParaRPr lang="en-US"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6"/>
                  </a:ext>
                </a:extLst>
              </a:tr>
              <a:tr h="159985">
                <a:tc>
                  <a:txBody>
                    <a:bodyPr/>
                    <a:lstStyle/>
                    <a:p>
                      <a:pPr algn="just">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7"/>
                  </a:ext>
                </a:extLst>
              </a:tr>
              <a:tr h="159985">
                <a:tc>
                  <a:txBody>
                    <a:bodyPr/>
                    <a:lstStyle/>
                    <a:p>
                      <a:pPr algn="just">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8"/>
                  </a:ext>
                </a:extLst>
              </a:tr>
              <a:tr h="159985">
                <a:tc>
                  <a:txBody>
                    <a:bodyPr/>
                    <a:lstStyle/>
                    <a:p>
                      <a:pPr algn="just">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781464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5905547"/>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0004</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0008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198945007"/>
              </p:ext>
            </p:extLst>
          </p:nvPr>
        </p:nvGraphicFramePr>
        <p:xfrm>
          <a:off x="8530477" y="791682"/>
          <a:ext cx="3011456" cy="2377440"/>
        </p:xfrm>
        <a:graphic>
          <a:graphicData uri="http://schemas.openxmlformats.org/drawingml/2006/table">
            <a:tbl>
              <a:tblPr>
                <a:tableStyleId>{8A107856-5554-42FB-B03E-39F5DBC370BA}</a:tableStyleId>
              </a:tblPr>
              <a:tblGrid>
                <a:gridCol w="469316">
                  <a:extLst>
                    <a:ext uri="{9D8B030D-6E8A-4147-A177-3AD203B41FA5}">
                      <a16:colId xmlns:a16="http://schemas.microsoft.com/office/drawing/2014/main" val="20000"/>
                    </a:ext>
                  </a:extLst>
                </a:gridCol>
                <a:gridCol w="1616149">
                  <a:extLst>
                    <a:ext uri="{9D8B030D-6E8A-4147-A177-3AD203B41FA5}">
                      <a16:colId xmlns:a16="http://schemas.microsoft.com/office/drawing/2014/main" val="20001"/>
                    </a:ext>
                  </a:extLst>
                </a:gridCol>
                <a:gridCol w="925991">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706435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1355283480"/>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0008</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FFFF00"/>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972696507"/>
              </p:ext>
            </p:extLst>
          </p:nvPr>
        </p:nvGraphicFramePr>
        <p:xfrm>
          <a:off x="8530476" y="791682"/>
          <a:ext cx="3090909" cy="256032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0000 0000 0000 0000 0000 0000 0000 1010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000A</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76826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962450815"/>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3616353854"/>
              </p:ext>
            </p:extLst>
          </p:nvPr>
        </p:nvGraphicFramePr>
        <p:xfrm>
          <a:off x="8530476" y="791682"/>
          <a:ext cx="3090909" cy="256032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240853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1454597136"/>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0010</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1256243497"/>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mn-ea"/>
                          <a:cs typeface="Times New Roman"/>
                        </a:rPr>
                        <a:t>0000 0000 0000 0000 0000 0000 0000 0000</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31678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1627900805"/>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0014</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858402549"/>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428978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0731636" cy="3203376"/>
            <a:chOff x="1887176" y="1780605"/>
            <a:chExt cx="2583743" cy="1401124"/>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05854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当一个使用高级程序设计语言实现的程序，如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在执行时，计算机内部如何工作</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首先，一个用高级语言编写的程序必须被翻译成该程序期望执行的那台特定计算机上的一组指令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（遵循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然后，在控制单元的指挥下被逐步处理</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汇编语言</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软件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658919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3171706040"/>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0018</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3347490342"/>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0004</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518198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537330272"/>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2597457035"/>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0004</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0000 0000 0000 0000 0000 0000 0000 1001</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0009</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2734434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3025041527"/>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0020</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2291999434"/>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0004</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0000 0000 0000 0000 0000 0000 0000 1001</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0009</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2433667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650007883"/>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8"/>
                  </a:ext>
                </a:extLst>
              </a:tr>
              <a:tr h="313573">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x4000 0020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000010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0004</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0000 0000 0000 0000 0000 0000 0000 1001</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0009</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402150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988798042"/>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8"/>
                  </a:ext>
                </a:extLst>
              </a:tr>
              <a:tr h="313573">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x4000 0020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FFFF00"/>
                    </a:solidFill>
                  </a:tcPr>
                </a:tc>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000010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FFFF00"/>
                    </a:solidFill>
                  </a:tcP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173024664"/>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0008</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0000 0000 0000 0000 0000 0000 0000 1000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0008</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0000 0000 0000 0000 0000 0000 0000 0001</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mn-ea"/>
                          <a:cs typeface="Times New Roman"/>
                        </a:rPr>
                        <a:t>0000 0000 0000 0000 0000 0000 0000 0001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34857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177317593"/>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x0005</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8"/>
                  </a:ext>
                </a:extLst>
              </a:tr>
              <a:tr h="313573">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x4000 0020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000010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x0000003</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0024</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solidFill>
                      <a:srgbClr val="FFFF00"/>
                    </a:solidFill>
                  </a:tcP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4224514808"/>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0011 0000 0000 0000 0000 0000 0010 0100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0024</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0000 0000 0000 0000 0000 0000 0000 1000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0000 0000 0000 0000 0000 0000 0010 1101</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002D</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mn-ea"/>
                          <a:cs typeface="Times New Roman"/>
                        </a:rPr>
                        <a:t>0000 0000 0000 0000 0000 0000 0000 1001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0009</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085010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3200" dirty="0">
                <a:solidFill>
                  <a:schemeClr val="bg1"/>
                </a:solidFill>
              </a:rPr>
              <a:t>RISC-V</a:t>
            </a:r>
            <a:r>
              <a:rPr lang="zh-CN" altLang="en-US" sz="3200" dirty="0">
                <a:solidFill>
                  <a:schemeClr val="bg1"/>
                </a:solidFill>
              </a:rPr>
              <a:t>指令</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347389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3591112"/>
            <a:chOff x="1887176" y="1780605"/>
            <a:chExt cx="2361998" cy="157071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2281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开源共享、持续演化、化繁为简</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模块化的可扩展指令集</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方便简化硬件实现，提升性能</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更规整的指令编码、更简洁的运算指令、更简洁的访存模式：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Load/Store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架构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高效分支跳转指令（减少指令数目）、简洁的子程序调用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RISC-V</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23530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10186943" cy="3129445"/>
            <a:chOff x="1887176" y="1780605"/>
            <a:chExt cx="2452603"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423983" cy="102621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指令助记符及语法格式大同小异</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分支预测，</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延迟槽</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支持变长指令扩展</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将源寄存器</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rs1</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rs2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和目标寄存器（</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固定在同样位置，以简化指令译码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立即数分散在不同位置，但符号位固定在第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位，可加速符号扩展电路，与译码并行</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RISC-V</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的差异</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674240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3129447"/>
            <a:chOff x="1887176" y="1780605"/>
            <a:chExt cx="2361998" cy="1368788"/>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026213"/>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有一套基础指令集合，在此基础上扩展其他指令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RV32I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包含了能够实现现代电子计算机的基础指令集合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RV32E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RV32I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的基础上精简后用作嵌入式设备的指令集合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条独立指令，根据系统调用简化后为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条（包含</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NOP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号通用寄存器（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号寄存器为系统留用）和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82307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0731636" cy="4242956"/>
            <a:chOff x="1887176" y="1780605"/>
            <a:chExt cx="2583743" cy="185582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51325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某台计算机能够执行的机器指令的集合</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计算机能够执行的操作和每一步操作涉及的数据</a:t>
              </a:r>
            </a:p>
            <a:p>
              <a:pPr marL="742950" lvl="1" indent="-28575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运算部件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寄存器、存储器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明确</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了在这台机器上编写软件时所要注意的全部信息</a:t>
              </a:r>
            </a:p>
            <a:p>
              <a:pPr marL="285750" indent="-285750">
                <a:lnSpc>
                  <a:spcPct val="150000"/>
                </a:lnSpc>
                <a:buFont typeface="Wingdings" pitchFamily="2" charset="2"/>
                <a:buChar char="Ø"/>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规定了程序员使用机器语言编程时的全部信息</a:t>
              </a:r>
            </a:p>
            <a:p>
              <a:pPr marL="285750" indent="-285750">
                <a:lnSpc>
                  <a:spcPct val="150000"/>
                </a:lnSpc>
                <a:buFont typeface="Wingdings" pitchFamily="2" charset="2"/>
                <a:buChar char="Ø"/>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将高级语言编写的程序翻译为机器语言时，</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也为翻译器提供了关于该计算机的信息</a:t>
              </a:r>
            </a:p>
            <a:p>
              <a:pPr marL="285750" indent="-285750">
                <a:lnSpc>
                  <a:spcPct val="150000"/>
                </a:lnSpc>
                <a:buFont typeface="Wingdings" pitchFamily="2" charset="2"/>
                <a:buChar char="Ø"/>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规定了存储器的组织，寄存器集和指令集，包括操作码，数据类型和寻址模式等</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指令集体系</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056529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B7DF0371-AC01-4FA5-BCCE-9DA7FC56C32F}"/>
              </a:ext>
            </a:extLst>
          </p:cNvPr>
          <p:cNvSpPr/>
          <p:nvPr/>
        </p:nvSpPr>
        <p:spPr>
          <a:xfrm>
            <a:off x="711427" y="1522191"/>
            <a:ext cx="8014563" cy="580992"/>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endParaRPr lang="zh-CN" altLang="en-US" sz="2800" dirty="0">
              <a:solidFill>
                <a:schemeClr val="tx1">
                  <a:lumMod val="85000"/>
                  <a:lumOff val="15000"/>
                </a:schemeClr>
              </a:solidFill>
            </a:endParaRP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2" name="表格 1">
            <a:extLst>
              <a:ext uri="{FF2B5EF4-FFF2-40B4-BE49-F238E27FC236}">
                <a16:creationId xmlns:a16="http://schemas.microsoft.com/office/drawing/2014/main" id="{836BAFE3-CC60-1759-0686-A6A6C7C73DDD}"/>
              </a:ext>
            </a:extLst>
          </p:cNvPr>
          <p:cNvGraphicFramePr>
            <a:graphicFrameLocks noGrp="1"/>
          </p:cNvGraphicFramePr>
          <p:nvPr>
            <p:extLst>
              <p:ext uri="{D42A27DB-BD31-4B8C-83A1-F6EECF244321}">
                <p14:modId xmlns:p14="http://schemas.microsoft.com/office/powerpoint/2010/main" val="3416933197"/>
              </p:ext>
            </p:extLst>
          </p:nvPr>
        </p:nvGraphicFramePr>
        <p:xfrm>
          <a:off x="3630650" y="132483"/>
          <a:ext cx="6119811" cy="6626227"/>
        </p:xfrm>
        <a:graphic>
          <a:graphicData uri="http://schemas.openxmlformats.org/drawingml/2006/table">
            <a:tbl>
              <a:tblPr firstRow="1" firstCol="1" bandRow="1">
                <a:tableStyleId>{5C22544A-7EE6-4342-B048-85BDC9FD1C3A}</a:tableStyleId>
              </a:tblPr>
              <a:tblGrid>
                <a:gridCol w="1371787">
                  <a:extLst>
                    <a:ext uri="{9D8B030D-6E8A-4147-A177-3AD203B41FA5}">
                      <a16:colId xmlns:a16="http://schemas.microsoft.com/office/drawing/2014/main" val="20000"/>
                    </a:ext>
                  </a:extLst>
                </a:gridCol>
                <a:gridCol w="738365">
                  <a:extLst>
                    <a:ext uri="{9D8B030D-6E8A-4147-A177-3AD203B41FA5}">
                      <a16:colId xmlns:a16="http://schemas.microsoft.com/office/drawing/2014/main" val="20001"/>
                    </a:ext>
                  </a:extLst>
                </a:gridCol>
                <a:gridCol w="739110">
                  <a:extLst>
                    <a:ext uri="{9D8B030D-6E8A-4147-A177-3AD203B41FA5}">
                      <a16:colId xmlns:a16="http://schemas.microsoft.com/office/drawing/2014/main" val="20002"/>
                    </a:ext>
                  </a:extLst>
                </a:gridCol>
                <a:gridCol w="632674">
                  <a:extLst>
                    <a:ext uri="{9D8B030D-6E8A-4147-A177-3AD203B41FA5}">
                      <a16:colId xmlns:a16="http://schemas.microsoft.com/office/drawing/2014/main" val="20003"/>
                    </a:ext>
                  </a:extLst>
                </a:gridCol>
                <a:gridCol w="949755">
                  <a:extLst>
                    <a:ext uri="{9D8B030D-6E8A-4147-A177-3AD203B41FA5}">
                      <a16:colId xmlns:a16="http://schemas.microsoft.com/office/drawing/2014/main" val="20004"/>
                    </a:ext>
                  </a:extLst>
                </a:gridCol>
                <a:gridCol w="949755">
                  <a:extLst>
                    <a:ext uri="{9D8B030D-6E8A-4147-A177-3AD203B41FA5}">
                      <a16:colId xmlns:a16="http://schemas.microsoft.com/office/drawing/2014/main" val="20005"/>
                    </a:ext>
                  </a:extLst>
                </a:gridCol>
                <a:gridCol w="738365">
                  <a:extLst>
                    <a:ext uri="{9D8B030D-6E8A-4147-A177-3AD203B41FA5}">
                      <a16:colId xmlns:a16="http://schemas.microsoft.com/office/drawing/2014/main" val="20006"/>
                    </a:ext>
                  </a:extLst>
                </a:gridCol>
              </a:tblGrid>
              <a:tr h="188293">
                <a:tc>
                  <a:txBody>
                    <a:bodyPr/>
                    <a:lstStyle/>
                    <a:p>
                      <a:pPr algn="ctr"/>
                      <a:r>
                        <a:rPr lang="en-US" sz="1100" b="1" kern="100">
                          <a:effectLst/>
                        </a:rPr>
                        <a:t>31             25</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24     20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19     15</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14   12</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11         7</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6      0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 </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0"/>
                  </a:ext>
                </a:extLst>
              </a:tr>
              <a:tr h="173341">
                <a:tc>
                  <a:txBody>
                    <a:bodyPr/>
                    <a:lstStyle/>
                    <a:p>
                      <a:pPr marL="0" algn="ctr" rtl="0" eaLnBrk="1" latinLnBrk="0" hangingPunct="1"/>
                      <a:r>
                        <a:rPr kumimoji="0" lang="en-US" sz="1100" b="1" kern="100" dirty="0">
                          <a:solidFill>
                            <a:schemeClr val="tx1"/>
                          </a:solidFill>
                          <a:effectLst/>
                          <a:latin typeface="+mn-lt"/>
                          <a:ea typeface="+mn-ea"/>
                          <a:cs typeface="+mn-cs"/>
                        </a:rPr>
                        <a:t>0000000</a:t>
                      </a:r>
                      <a:endParaRPr kumimoji="0" lang="zh-CN" altLang="en-US" sz="1100" b="1" kern="100" dirty="0">
                        <a:solidFill>
                          <a:schemeClr val="tx1"/>
                        </a:solidFill>
                        <a:effectLst/>
                        <a:latin typeface="+mn-lt"/>
                        <a:ea typeface="+mn-ea"/>
                        <a:cs typeface="+mn-cs"/>
                      </a:endParaRPr>
                    </a:p>
                  </a:txBody>
                  <a:tcPr marL="0" marR="0" marT="0" marB="0" anchor="ctr">
                    <a:solidFill>
                      <a:schemeClr val="accent1">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add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1"/>
                  </a:ext>
                </a:extLst>
              </a:tr>
              <a:tr h="173341">
                <a:tc>
                  <a:txBody>
                    <a:bodyPr/>
                    <a:lstStyle/>
                    <a:p>
                      <a:pPr algn="ctr"/>
                      <a:r>
                        <a:rPr lang="en-US" sz="1100" b="1" kern="100" dirty="0">
                          <a:solidFill>
                            <a:schemeClr val="tx1"/>
                          </a:solidFill>
                          <a:effectLst/>
                        </a:rPr>
                        <a:t>0100000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sub</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2"/>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001</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rd</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solidFill>
                            <a:schemeClr val="tx1"/>
                          </a:solidFill>
                          <a:effectLst/>
                        </a:rPr>
                        <a:t>0110011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sll</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3"/>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slt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4"/>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011</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rd</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solidFill>
                            <a:schemeClr val="tx1"/>
                          </a:solidFill>
                          <a:effectLst/>
                        </a:rPr>
                        <a:t>0110011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sltu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5"/>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xor</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6"/>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srl</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7"/>
                  </a:ext>
                </a:extLst>
              </a:tr>
              <a:tr h="173341">
                <a:tc>
                  <a:txBody>
                    <a:bodyPr/>
                    <a:lstStyle/>
                    <a:p>
                      <a:pPr algn="ctr"/>
                      <a:r>
                        <a:rPr lang="en-US" sz="1100" b="1" kern="100" dirty="0">
                          <a:solidFill>
                            <a:schemeClr val="tx1"/>
                          </a:solidFill>
                          <a:effectLst/>
                        </a:rPr>
                        <a:t>0100000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sra</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8"/>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or</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9"/>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rs2</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and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0"/>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addi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1"/>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slti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2"/>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sltiu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3"/>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xori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4"/>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ori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5"/>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andi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6"/>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shamt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slli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7"/>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shamt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srli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8"/>
                  </a:ext>
                </a:extLst>
              </a:tr>
              <a:tr h="173341">
                <a:tc>
                  <a:txBody>
                    <a:bodyPr/>
                    <a:lstStyle/>
                    <a:p>
                      <a:pPr algn="ctr"/>
                      <a:r>
                        <a:rPr lang="en-US" sz="1100" b="1" kern="100" dirty="0">
                          <a:solidFill>
                            <a:schemeClr val="tx1"/>
                          </a:solidFill>
                          <a:effectLst/>
                        </a:rPr>
                        <a:t>0100000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shamt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srai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9"/>
                  </a:ext>
                </a:extLst>
              </a:tr>
              <a:tr h="173341">
                <a:tc gridSpan="4">
                  <a:txBody>
                    <a:bodyPr/>
                    <a:lstStyle/>
                    <a:p>
                      <a:pPr algn="ctr"/>
                      <a:r>
                        <a:rPr lang="en-US" sz="1100" b="1" kern="100" dirty="0" err="1">
                          <a:solidFill>
                            <a:schemeClr val="tx1"/>
                          </a:solidFill>
                          <a:effectLst/>
                        </a:rPr>
                        <a:t>imm</a:t>
                      </a:r>
                      <a:r>
                        <a:rPr lang="en-US" sz="1100" b="1" kern="100" dirty="0">
                          <a:solidFill>
                            <a:schemeClr val="tx1"/>
                          </a:solidFill>
                          <a:effectLst/>
                        </a:rPr>
                        <a:t>[31:12]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lui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0"/>
                  </a:ext>
                </a:extLst>
              </a:tr>
              <a:tr h="173341">
                <a:tc gridSpan="4">
                  <a:txBody>
                    <a:bodyPr/>
                    <a:lstStyle/>
                    <a:p>
                      <a:pPr algn="ctr"/>
                      <a:r>
                        <a:rPr lang="en-US" sz="1100" b="1" kern="100" dirty="0" err="1">
                          <a:solidFill>
                            <a:schemeClr val="tx1"/>
                          </a:solidFill>
                          <a:effectLst/>
                        </a:rPr>
                        <a:t>imm</a:t>
                      </a:r>
                      <a:r>
                        <a:rPr lang="en-US" sz="1100" b="1" kern="100" dirty="0">
                          <a:solidFill>
                            <a:schemeClr val="tx1"/>
                          </a:solidFill>
                          <a:effectLst/>
                        </a:rPr>
                        <a:t>[31:12]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auipc</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1"/>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lb</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2"/>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lh</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3"/>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lw</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4"/>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lbu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5"/>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lhu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6"/>
                  </a:ext>
                </a:extLst>
              </a:tr>
              <a:tr h="173341">
                <a:tc>
                  <a:txBody>
                    <a:bodyPr/>
                    <a:lstStyle/>
                    <a:p>
                      <a:pPr algn="ctr"/>
                      <a:r>
                        <a:rPr lang="en-US" sz="1100" b="1" kern="100">
                          <a:solidFill>
                            <a:schemeClr val="tx1"/>
                          </a:solidFill>
                          <a:effectLst/>
                        </a:rPr>
                        <a:t>imm[11:5]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sb</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7"/>
                  </a:ext>
                </a:extLst>
              </a:tr>
              <a:tr h="173341">
                <a:tc>
                  <a:txBody>
                    <a:bodyPr/>
                    <a:lstStyle/>
                    <a:p>
                      <a:pPr algn="ctr"/>
                      <a:r>
                        <a:rPr lang="en-US" sz="1100" b="1" kern="100">
                          <a:solidFill>
                            <a:schemeClr val="tx1"/>
                          </a:solidFill>
                          <a:effectLst/>
                        </a:rPr>
                        <a:t>imm[11:5]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imm[4:0]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sh</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8"/>
                  </a:ext>
                </a:extLst>
              </a:tr>
              <a:tr h="173341">
                <a:tc>
                  <a:txBody>
                    <a:bodyPr/>
                    <a:lstStyle/>
                    <a:p>
                      <a:pPr algn="ctr"/>
                      <a:r>
                        <a:rPr lang="en-US" sz="1100" b="1" kern="100">
                          <a:solidFill>
                            <a:schemeClr val="tx1"/>
                          </a:solidFill>
                          <a:effectLst/>
                        </a:rPr>
                        <a:t>imm[11:5]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sw</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9"/>
                  </a:ext>
                </a:extLst>
              </a:tr>
              <a:tr h="167903">
                <a:tc>
                  <a:txBody>
                    <a:bodyPr/>
                    <a:lstStyle/>
                    <a:p>
                      <a:pPr algn="ctr"/>
                      <a:r>
                        <a:rPr lang="en-US" sz="1100" b="1" kern="100">
                          <a:solidFill>
                            <a:schemeClr val="tx1"/>
                          </a:solidFill>
                          <a:effectLst/>
                        </a:rPr>
                        <a:t>imm[12|10:5]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beq</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0"/>
                  </a:ext>
                </a:extLst>
              </a:tr>
              <a:tr h="220893">
                <a:tc>
                  <a:txBody>
                    <a:bodyPr/>
                    <a:lstStyle/>
                    <a:p>
                      <a:pPr algn="ctr"/>
                      <a:r>
                        <a:rPr lang="en-US" sz="1100" b="1" kern="100">
                          <a:solidFill>
                            <a:schemeClr val="tx1"/>
                          </a:solidFill>
                          <a:effectLst/>
                        </a:rPr>
                        <a:t>imm[12|10:5]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bne</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1"/>
                  </a:ext>
                </a:extLst>
              </a:tr>
              <a:tr h="167903">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imm</a:t>
                      </a:r>
                      <a:r>
                        <a:rPr lang="en-US" sz="1100" b="1" kern="100" dirty="0">
                          <a:effectLst/>
                        </a:rPr>
                        <a:t>[4:1|11]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blt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2"/>
                  </a:ext>
                </a:extLst>
              </a:tr>
              <a:tr h="171858">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bge</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3"/>
                  </a:ext>
                </a:extLst>
              </a:tr>
              <a:tr h="167903">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bltu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4"/>
                  </a:ext>
                </a:extLst>
              </a:tr>
              <a:tr h="167903">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imm</a:t>
                      </a:r>
                      <a:r>
                        <a:rPr lang="en-US" sz="1100" b="1" kern="100" dirty="0">
                          <a:effectLst/>
                        </a:rPr>
                        <a:t>[4:1|11]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bgeu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5"/>
                  </a:ext>
                </a:extLst>
              </a:tr>
              <a:tr h="173341">
                <a:tc gridSpan="4">
                  <a:txBody>
                    <a:bodyPr/>
                    <a:lstStyle/>
                    <a:p>
                      <a:pPr algn="ctr"/>
                      <a:r>
                        <a:rPr lang="en-US" sz="1100" b="1" kern="100" dirty="0" err="1">
                          <a:solidFill>
                            <a:schemeClr val="tx1"/>
                          </a:solidFill>
                          <a:effectLst/>
                        </a:rPr>
                        <a:t>imm</a:t>
                      </a:r>
                      <a:r>
                        <a:rPr lang="en-US" sz="1100" b="1" kern="100" dirty="0">
                          <a:solidFill>
                            <a:schemeClr val="tx1"/>
                          </a:solidFill>
                          <a:effectLst/>
                        </a:rPr>
                        <a:t>[20|10:1|11|19:12]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1101111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jal</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6"/>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jalr</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7"/>
                  </a:ext>
                </a:extLst>
              </a:tr>
            </a:tbl>
          </a:graphicData>
        </a:graphic>
      </p:graphicFrame>
    </p:spTree>
    <p:custDataLst>
      <p:tags r:id="rId1"/>
    </p:custDataLst>
    <p:extLst>
      <p:ext uri="{BB962C8B-B14F-4D97-AF65-F5344CB8AC3E}">
        <p14:creationId xmlns:p14="http://schemas.microsoft.com/office/powerpoint/2010/main" val="1012954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2206117"/>
            <a:chOff x="1887176" y="1780605"/>
            <a:chExt cx="2361998" cy="9649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6223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指令格式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种主要指令类型：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类型，均为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位长度</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种处理立即数的指令类型：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pic>
        <p:nvPicPr>
          <p:cNvPr id="4" name="图片 3">
            <a:extLst>
              <a:ext uri="{FF2B5EF4-FFF2-40B4-BE49-F238E27FC236}">
                <a16:creationId xmlns:a16="http://schemas.microsoft.com/office/drawing/2014/main" id="{C97D16D8-3942-1BEB-940A-D42CBE22DB03}"/>
              </a:ext>
            </a:extLst>
          </p:cNvPr>
          <p:cNvPicPr>
            <a:picLocks noChangeAspect="1"/>
          </p:cNvPicPr>
          <p:nvPr/>
        </p:nvPicPr>
        <p:blipFill>
          <a:blip r:embed="rId5"/>
          <a:stretch>
            <a:fillRect/>
          </a:stretch>
        </p:blipFill>
        <p:spPr>
          <a:xfrm>
            <a:off x="1796340" y="3844317"/>
            <a:ext cx="8599320" cy="2916618"/>
          </a:xfrm>
          <a:prstGeom prst="rect">
            <a:avLst/>
          </a:prstGeom>
        </p:spPr>
      </p:pic>
    </p:spTree>
    <p:custDataLst>
      <p:tags r:id="rId1"/>
    </p:custDataLst>
    <p:extLst>
      <p:ext uri="{BB962C8B-B14F-4D97-AF65-F5344CB8AC3E}">
        <p14:creationId xmlns:p14="http://schemas.microsoft.com/office/powerpoint/2010/main" val="2425166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1282785"/>
            <a:chOff x="1887176" y="1780605"/>
            <a:chExt cx="2361998" cy="56107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算术运算指令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190230957"/>
              </p:ext>
            </p:extLst>
          </p:nvPr>
        </p:nvGraphicFramePr>
        <p:xfrm>
          <a:off x="1669959" y="2466753"/>
          <a:ext cx="9164616" cy="3890879"/>
        </p:xfrm>
        <a:graphic>
          <a:graphicData uri="http://schemas.openxmlformats.org/drawingml/2006/table">
            <a:tbl>
              <a:tblPr firstRow="1" bandRow="1">
                <a:tableStyleId>{EB344D84-9AFB-497E-A393-DC336BA19D2E}</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dirty="0">
                          <a:effectLst/>
                        </a:rPr>
                        <a:t>ADD </a:t>
                      </a:r>
                      <a:r>
                        <a:rPr lang="en" sz="1400" dirty="0" err="1">
                          <a:effectLst/>
                        </a:rPr>
                        <a:t>rd</a:t>
                      </a:r>
                      <a:r>
                        <a:rPr lang="en" sz="1400" dirty="0">
                          <a:effectLst/>
                        </a:rPr>
                        <a:t>, rs1, rs2 </a:t>
                      </a:r>
                    </a:p>
                  </a:txBody>
                  <a:tcPr anchor="ctr"/>
                </a:tc>
                <a:tc>
                  <a:txBody>
                    <a:bodyPr/>
                    <a:lstStyle/>
                    <a:p>
                      <a:r>
                        <a:rPr lang="en" sz="1400">
                          <a:effectLst/>
                        </a:rPr>
                        <a:t>Add </a:t>
                      </a:r>
                    </a:p>
                  </a:txBody>
                  <a:tcPr anchor="ctr"/>
                </a:tc>
                <a:tc>
                  <a:txBody>
                    <a:bodyPr/>
                    <a:lstStyle/>
                    <a:p>
                      <a:r>
                        <a:rPr lang="en" sz="1400" dirty="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1538362246"/>
                  </a:ext>
                </a:extLst>
              </a:tr>
              <a:tr h="383312">
                <a:tc>
                  <a:txBody>
                    <a:bodyPr/>
                    <a:lstStyle/>
                    <a:p>
                      <a:r>
                        <a:rPr lang="en" sz="1400" dirty="0">
                          <a:effectLst/>
                        </a:rPr>
                        <a:t>SUB rd, rs1, rs2 </a:t>
                      </a:r>
                    </a:p>
                  </a:txBody>
                  <a:tcPr anchor="ctr"/>
                </a:tc>
                <a:tc>
                  <a:txBody>
                    <a:bodyPr/>
                    <a:lstStyle/>
                    <a:p>
                      <a:r>
                        <a:rPr lang="en" sz="1400">
                          <a:effectLst/>
                        </a:rPr>
                        <a:t>Subtract </a:t>
                      </a:r>
                    </a:p>
                  </a:txBody>
                  <a:tcPr anchor="ctr"/>
                </a:tc>
                <a:tc>
                  <a:txBody>
                    <a:bodyPr/>
                    <a:lstStyle/>
                    <a:p>
                      <a:r>
                        <a:rPr lang="en" sz="140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2751928710"/>
                  </a:ext>
                </a:extLst>
              </a:tr>
              <a:tr h="383312">
                <a:tc>
                  <a:txBody>
                    <a:bodyPr/>
                    <a:lstStyle/>
                    <a:p>
                      <a:r>
                        <a:rPr lang="en" sz="1400" dirty="0">
                          <a:effectLst/>
                        </a:rPr>
                        <a:t>ADDI rd, rs1, imm12 </a:t>
                      </a:r>
                    </a:p>
                  </a:txBody>
                  <a:tcPr anchor="ctr"/>
                </a:tc>
                <a:tc>
                  <a:txBody>
                    <a:bodyPr/>
                    <a:lstStyle/>
                    <a:p>
                      <a:r>
                        <a:rPr lang="en" sz="1400">
                          <a:effectLst/>
                        </a:rPr>
                        <a:t>Add immediate </a:t>
                      </a:r>
                    </a:p>
                  </a:txBody>
                  <a:tcPr anchor="ctr"/>
                </a:tc>
                <a:tc>
                  <a:txBody>
                    <a:bodyPr/>
                    <a:lstStyle/>
                    <a:p>
                      <a:r>
                        <a:rPr lang="en" sz="1400">
                          <a:effectLst/>
                        </a:rPr>
                        <a:t>I </a:t>
                      </a:r>
                    </a:p>
                  </a:txBody>
                  <a:tcPr anchor="ctr"/>
                </a:tc>
                <a:tc>
                  <a:txBody>
                    <a:bodyPr/>
                    <a:lstStyle/>
                    <a:p>
                      <a:r>
                        <a:rPr lang="en" sz="1400">
                          <a:effectLst/>
                        </a:rPr>
                        <a:t>rd ← rs1 + imm12 </a:t>
                      </a:r>
                    </a:p>
                  </a:txBody>
                  <a:tcPr anchor="ctr"/>
                </a:tc>
                <a:extLst>
                  <a:ext uri="{0D108BD9-81ED-4DB2-BD59-A6C34878D82A}">
                    <a16:rowId xmlns:a16="http://schemas.microsoft.com/office/drawing/2014/main" val="303654715"/>
                  </a:ext>
                </a:extLst>
              </a:tr>
              <a:tr h="383312">
                <a:tc>
                  <a:txBody>
                    <a:bodyPr/>
                    <a:lstStyle/>
                    <a:p>
                      <a:r>
                        <a:rPr lang="en" sz="1400" dirty="0">
                          <a:effectLst/>
                        </a:rPr>
                        <a:t>SLT rd, rs1, rs2 </a:t>
                      </a:r>
                    </a:p>
                  </a:txBody>
                  <a:tcPr anchor="ctr"/>
                </a:tc>
                <a:tc>
                  <a:txBody>
                    <a:bodyPr/>
                    <a:lstStyle/>
                    <a:p>
                      <a:r>
                        <a:rPr lang="en" sz="1400">
                          <a:effectLst/>
                        </a:rPr>
                        <a:t>Set less than </a:t>
                      </a:r>
                    </a:p>
                  </a:txBody>
                  <a:tcPr anchor="ctr"/>
                </a:tc>
                <a:tc>
                  <a:txBody>
                    <a:bodyPr/>
                    <a:lstStyle/>
                    <a:p>
                      <a:r>
                        <a:rPr lang="en" sz="1400">
                          <a:effectLst/>
                        </a:rPr>
                        <a:t>R </a:t>
                      </a:r>
                    </a:p>
                  </a:txBody>
                  <a:tcPr anchor="ctr"/>
                </a:tc>
                <a:tc>
                  <a:txBody>
                    <a:bodyPr/>
                    <a:lstStyle/>
                    <a:p>
                      <a:r>
                        <a:rPr lang="en" sz="1400">
                          <a:effectLst/>
                        </a:rPr>
                        <a:t>rd ← rs1 &lt; rs2 ? 1 : 0 </a:t>
                      </a:r>
                    </a:p>
                  </a:txBody>
                  <a:tcPr anchor="ctr"/>
                </a:tc>
                <a:extLst>
                  <a:ext uri="{0D108BD9-81ED-4DB2-BD59-A6C34878D82A}">
                    <a16:rowId xmlns:a16="http://schemas.microsoft.com/office/drawing/2014/main" val="1974407000"/>
                  </a:ext>
                </a:extLst>
              </a:tr>
              <a:tr h="383312">
                <a:tc>
                  <a:txBody>
                    <a:bodyPr/>
                    <a:lstStyle/>
                    <a:p>
                      <a:r>
                        <a:rPr lang="en" sz="1400" dirty="0">
                          <a:effectLst/>
                        </a:rPr>
                        <a:t>SLTI rd, rs1, imm12 </a:t>
                      </a:r>
                    </a:p>
                  </a:txBody>
                  <a:tcPr anchor="ctr"/>
                </a:tc>
                <a:tc>
                  <a:txBody>
                    <a:bodyPr/>
                    <a:lstStyle/>
                    <a:p>
                      <a:r>
                        <a:rPr lang="en" sz="1400">
                          <a:effectLst/>
                        </a:rPr>
                        <a:t>Set less than immediate </a:t>
                      </a:r>
                    </a:p>
                  </a:txBody>
                  <a:tcPr anchor="ctr"/>
                </a:tc>
                <a:tc>
                  <a:txBody>
                    <a:bodyPr/>
                    <a:lstStyle/>
                    <a:p>
                      <a:r>
                        <a:rPr lang="en" sz="1400">
                          <a:effectLst/>
                        </a:rPr>
                        <a:t>I </a:t>
                      </a:r>
                    </a:p>
                  </a:txBody>
                  <a:tcPr anchor="ctr"/>
                </a:tc>
                <a:tc>
                  <a:txBody>
                    <a:bodyPr/>
                    <a:lstStyle/>
                    <a:p>
                      <a:r>
                        <a:rPr lang="en" sz="1400">
                          <a:effectLst/>
                        </a:rPr>
                        <a:t>rd ← rs1 &lt; imm12 ? 1 : 0 </a:t>
                      </a:r>
                    </a:p>
                  </a:txBody>
                  <a:tcPr anchor="ctr"/>
                </a:tc>
                <a:extLst>
                  <a:ext uri="{0D108BD9-81ED-4DB2-BD59-A6C34878D82A}">
                    <a16:rowId xmlns:a16="http://schemas.microsoft.com/office/drawing/2014/main" val="756247631"/>
                  </a:ext>
                </a:extLst>
              </a:tr>
              <a:tr h="383312">
                <a:tc>
                  <a:txBody>
                    <a:bodyPr/>
                    <a:lstStyle/>
                    <a:p>
                      <a:r>
                        <a:rPr lang="en" sz="1400" dirty="0">
                          <a:effectLst/>
                        </a:rPr>
                        <a:t>SLTU rd, rs1, rs2 </a:t>
                      </a:r>
                    </a:p>
                  </a:txBody>
                  <a:tcPr anchor="ctr"/>
                </a:tc>
                <a:tc>
                  <a:txBody>
                    <a:bodyPr/>
                    <a:lstStyle/>
                    <a:p>
                      <a:r>
                        <a:rPr lang="en" sz="1400">
                          <a:effectLst/>
                        </a:rPr>
                        <a:t>Set less than unsigned </a:t>
                      </a:r>
                    </a:p>
                  </a:txBody>
                  <a:tcPr anchor="ctr"/>
                </a:tc>
                <a:tc>
                  <a:txBody>
                    <a:bodyPr/>
                    <a:lstStyle/>
                    <a:p>
                      <a:r>
                        <a:rPr lang="en" sz="1400">
                          <a:effectLst/>
                        </a:rPr>
                        <a:t>R </a:t>
                      </a:r>
                    </a:p>
                  </a:txBody>
                  <a:tcPr anchor="ctr"/>
                </a:tc>
                <a:tc>
                  <a:txBody>
                    <a:bodyPr/>
                    <a:lstStyle/>
                    <a:p>
                      <a:r>
                        <a:rPr lang="en" sz="1400">
                          <a:effectLst/>
                        </a:rPr>
                        <a:t>rd ← rs1 &lt; rs2 ? 1 : 0 </a:t>
                      </a:r>
                    </a:p>
                  </a:txBody>
                  <a:tcPr anchor="ctr"/>
                </a:tc>
                <a:extLst>
                  <a:ext uri="{0D108BD9-81ED-4DB2-BD59-A6C34878D82A}">
                    <a16:rowId xmlns:a16="http://schemas.microsoft.com/office/drawing/2014/main" val="3338582127"/>
                  </a:ext>
                </a:extLst>
              </a:tr>
              <a:tr h="441071">
                <a:tc>
                  <a:txBody>
                    <a:bodyPr/>
                    <a:lstStyle/>
                    <a:p>
                      <a:r>
                        <a:rPr lang="en" sz="1400" dirty="0">
                          <a:effectLst/>
                        </a:rPr>
                        <a:t>SLTIU rd, rs1, imm12 </a:t>
                      </a:r>
                    </a:p>
                  </a:txBody>
                  <a:tcPr anchor="ctr"/>
                </a:tc>
                <a:tc>
                  <a:txBody>
                    <a:bodyPr/>
                    <a:lstStyle/>
                    <a:p>
                      <a:r>
                        <a:rPr lang="en" sz="1400">
                          <a:effectLst/>
                        </a:rPr>
                        <a:t>Set less than immediate unsigned </a:t>
                      </a:r>
                    </a:p>
                  </a:txBody>
                  <a:tcPr anchor="ctr"/>
                </a:tc>
                <a:tc>
                  <a:txBody>
                    <a:bodyPr/>
                    <a:lstStyle/>
                    <a:p>
                      <a:r>
                        <a:rPr lang="en" sz="1400">
                          <a:effectLst/>
                        </a:rPr>
                        <a:t>I </a:t>
                      </a:r>
                    </a:p>
                  </a:txBody>
                  <a:tcPr anchor="ctr"/>
                </a:tc>
                <a:tc>
                  <a:txBody>
                    <a:bodyPr/>
                    <a:lstStyle/>
                    <a:p>
                      <a:r>
                        <a:rPr lang="en" sz="1400">
                          <a:effectLst/>
                        </a:rPr>
                        <a:t>rd ← rs1 &lt; imm12 ? 1 : 0 </a:t>
                      </a:r>
                    </a:p>
                  </a:txBody>
                  <a:tcPr anchor="ctr"/>
                </a:tc>
                <a:extLst>
                  <a:ext uri="{0D108BD9-81ED-4DB2-BD59-A6C34878D82A}">
                    <a16:rowId xmlns:a16="http://schemas.microsoft.com/office/drawing/2014/main" val="4150885606"/>
                  </a:ext>
                </a:extLst>
              </a:tr>
              <a:tr h="383312">
                <a:tc>
                  <a:txBody>
                    <a:bodyPr/>
                    <a:lstStyle/>
                    <a:p>
                      <a:r>
                        <a:rPr lang="en" sz="1400" dirty="0">
                          <a:effectLst/>
                        </a:rPr>
                        <a:t>LUI rd, imm20 </a:t>
                      </a:r>
                    </a:p>
                  </a:txBody>
                  <a:tcPr anchor="ctr"/>
                </a:tc>
                <a:tc>
                  <a:txBody>
                    <a:bodyPr/>
                    <a:lstStyle/>
                    <a:p>
                      <a:r>
                        <a:rPr lang="en" sz="1400">
                          <a:effectLst/>
                        </a:rPr>
                        <a:t>Load upper immediate </a:t>
                      </a:r>
                    </a:p>
                  </a:txBody>
                  <a:tcPr anchor="ctr"/>
                </a:tc>
                <a:tc>
                  <a:txBody>
                    <a:bodyPr/>
                    <a:lstStyle/>
                    <a:p>
                      <a:r>
                        <a:rPr lang="en" sz="1400">
                          <a:effectLst/>
                        </a:rPr>
                        <a:t>U </a:t>
                      </a:r>
                    </a:p>
                  </a:txBody>
                  <a:tcPr anchor="ctr"/>
                </a:tc>
                <a:tc>
                  <a:txBody>
                    <a:bodyPr/>
                    <a:lstStyle/>
                    <a:p>
                      <a:r>
                        <a:rPr lang="en" sz="1400">
                          <a:effectLst/>
                        </a:rPr>
                        <a:t>rd ← imm20 &lt;&lt; 12 </a:t>
                      </a:r>
                    </a:p>
                  </a:txBody>
                  <a:tcPr anchor="ctr"/>
                </a:tc>
                <a:extLst>
                  <a:ext uri="{0D108BD9-81ED-4DB2-BD59-A6C34878D82A}">
                    <a16:rowId xmlns:a16="http://schemas.microsoft.com/office/drawing/2014/main" val="4206295988"/>
                  </a:ext>
                </a:extLst>
              </a:tr>
              <a:tr h="383312">
                <a:tc>
                  <a:txBody>
                    <a:bodyPr/>
                    <a:lstStyle/>
                    <a:p>
                      <a:r>
                        <a:rPr lang="en" sz="1400" dirty="0">
                          <a:effectLst/>
                        </a:rPr>
                        <a:t>AUIP rd, imm20 </a:t>
                      </a:r>
                    </a:p>
                  </a:txBody>
                  <a:tcPr anchor="ctr"/>
                </a:tc>
                <a:tc>
                  <a:txBody>
                    <a:bodyPr/>
                    <a:lstStyle/>
                    <a:p>
                      <a:r>
                        <a:rPr lang="en" sz="1400">
                          <a:effectLst/>
                        </a:rPr>
                        <a:t>Add upper immediate to PC </a:t>
                      </a:r>
                    </a:p>
                  </a:txBody>
                  <a:tcPr anchor="ctr"/>
                </a:tc>
                <a:tc>
                  <a:txBody>
                    <a:bodyPr/>
                    <a:lstStyle/>
                    <a:p>
                      <a:r>
                        <a:rPr lang="en" sz="1400">
                          <a:effectLst/>
                        </a:rPr>
                        <a:t>U </a:t>
                      </a:r>
                    </a:p>
                  </a:txBody>
                  <a:tcPr anchor="ctr"/>
                </a:tc>
                <a:tc>
                  <a:txBody>
                    <a:bodyPr/>
                    <a:lstStyle/>
                    <a:p>
                      <a:r>
                        <a:rPr lang="en" sz="1400" dirty="0" err="1">
                          <a:effectLst/>
                        </a:rPr>
                        <a:t>rd</a:t>
                      </a:r>
                      <a:r>
                        <a:rPr lang="en" sz="1400" dirty="0">
                          <a:effectLst/>
                        </a:rPr>
                        <a:t> ← PC + imm20 &lt;&lt; 12 </a:t>
                      </a:r>
                    </a:p>
                  </a:txBody>
                  <a:tcPr anchor="ctr"/>
                </a:tc>
                <a:extLst>
                  <a:ext uri="{0D108BD9-81ED-4DB2-BD59-A6C34878D82A}">
                    <a16:rowId xmlns:a16="http://schemas.microsoft.com/office/drawing/2014/main" val="24111783"/>
                  </a:ext>
                </a:extLst>
              </a:tr>
            </a:tbl>
          </a:graphicData>
        </a:graphic>
      </p:graphicFrame>
    </p:spTree>
    <p:custDataLst>
      <p:tags r:id="rId1"/>
    </p:custDataLst>
    <p:extLst>
      <p:ext uri="{BB962C8B-B14F-4D97-AF65-F5344CB8AC3E}">
        <p14:creationId xmlns:p14="http://schemas.microsoft.com/office/powerpoint/2010/main" val="2191285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05102" y="1123171"/>
            <a:ext cx="9810613" cy="1282785"/>
            <a:chOff x="1887176" y="1780605"/>
            <a:chExt cx="2361998" cy="56107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逻辑运算指令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828226938"/>
              </p:ext>
            </p:extLst>
          </p:nvPr>
        </p:nvGraphicFramePr>
        <p:xfrm>
          <a:off x="1641933" y="1817185"/>
          <a:ext cx="9164616" cy="5040815"/>
        </p:xfrm>
        <a:graphic>
          <a:graphicData uri="http://schemas.openxmlformats.org/drawingml/2006/table">
            <a:tbl>
              <a:tblPr firstRow="1" bandRow="1">
                <a:tableStyleId>{85BE263C-DBD7-4A20-BB59-AAB30ACAA65A}</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dirty="0">
                          <a:effectLst/>
                        </a:rPr>
                        <a:t>AND </a:t>
                      </a:r>
                      <a:r>
                        <a:rPr lang="en" sz="1400" dirty="0" err="1">
                          <a:effectLst/>
                        </a:rPr>
                        <a:t>rd</a:t>
                      </a:r>
                      <a:r>
                        <a:rPr lang="en" sz="1400" dirty="0">
                          <a:effectLst/>
                        </a:rPr>
                        <a:t>, rs1, rs2 </a:t>
                      </a:r>
                    </a:p>
                  </a:txBody>
                  <a:tcPr anchor="ctr"/>
                </a:tc>
                <a:tc>
                  <a:txBody>
                    <a:bodyPr/>
                    <a:lstStyle/>
                    <a:p>
                      <a:r>
                        <a:rPr lang="en" sz="1400">
                          <a:effectLst/>
                        </a:rPr>
                        <a:t>AND </a:t>
                      </a:r>
                    </a:p>
                  </a:txBody>
                  <a:tcPr anchor="ctr"/>
                </a:tc>
                <a:tc>
                  <a:txBody>
                    <a:bodyPr/>
                    <a:lstStyle/>
                    <a:p>
                      <a:r>
                        <a:rPr lang="en" sz="1400">
                          <a:effectLst/>
                        </a:rPr>
                        <a:t>R </a:t>
                      </a:r>
                    </a:p>
                  </a:txBody>
                  <a:tcPr anchor="ctr"/>
                </a:tc>
                <a:tc>
                  <a:txBody>
                    <a:bodyPr/>
                    <a:lstStyle/>
                    <a:p>
                      <a:r>
                        <a:rPr lang="en" sz="1400" dirty="0" err="1">
                          <a:effectLst/>
                        </a:rPr>
                        <a:t>rd</a:t>
                      </a:r>
                      <a:r>
                        <a:rPr lang="en" sz="1400" dirty="0">
                          <a:effectLst/>
                        </a:rPr>
                        <a:t> ← rs1 &amp; rs2 </a:t>
                      </a:r>
                    </a:p>
                  </a:txBody>
                  <a:tcPr anchor="ctr"/>
                </a:tc>
                <a:extLst>
                  <a:ext uri="{0D108BD9-81ED-4DB2-BD59-A6C34878D82A}">
                    <a16:rowId xmlns:a16="http://schemas.microsoft.com/office/drawing/2014/main" val="4014523055"/>
                  </a:ext>
                </a:extLst>
              </a:tr>
              <a:tr h="383312">
                <a:tc>
                  <a:txBody>
                    <a:bodyPr/>
                    <a:lstStyle/>
                    <a:p>
                      <a:r>
                        <a:rPr lang="en" sz="1400">
                          <a:effectLst/>
                        </a:rPr>
                        <a:t>OR rd, rs1, rs2 </a:t>
                      </a:r>
                    </a:p>
                  </a:txBody>
                  <a:tcPr anchor="ctr"/>
                </a:tc>
                <a:tc>
                  <a:txBody>
                    <a:bodyPr/>
                    <a:lstStyle/>
                    <a:p>
                      <a:r>
                        <a:rPr lang="en" sz="1400">
                          <a:effectLst/>
                        </a:rPr>
                        <a:t>OR </a:t>
                      </a:r>
                    </a:p>
                  </a:txBody>
                  <a:tcPr anchor="ctr"/>
                </a:tc>
                <a:tc>
                  <a:txBody>
                    <a:bodyPr/>
                    <a:lstStyle/>
                    <a:p>
                      <a:r>
                        <a:rPr lang="en" sz="140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2916522187"/>
                  </a:ext>
                </a:extLst>
              </a:tr>
              <a:tr h="383312">
                <a:tc>
                  <a:txBody>
                    <a:bodyPr/>
                    <a:lstStyle/>
                    <a:p>
                      <a:r>
                        <a:rPr lang="en" sz="1400">
                          <a:effectLst/>
                        </a:rPr>
                        <a:t>XOR rd, rs1, rs2 </a:t>
                      </a:r>
                    </a:p>
                  </a:txBody>
                  <a:tcPr anchor="ctr"/>
                </a:tc>
                <a:tc>
                  <a:txBody>
                    <a:bodyPr/>
                    <a:lstStyle/>
                    <a:p>
                      <a:r>
                        <a:rPr lang="en" sz="1400" dirty="0">
                          <a:effectLst/>
                        </a:rPr>
                        <a:t>XOR </a:t>
                      </a:r>
                    </a:p>
                  </a:txBody>
                  <a:tcPr anchor="ctr"/>
                </a:tc>
                <a:tc>
                  <a:txBody>
                    <a:bodyPr/>
                    <a:lstStyle/>
                    <a:p>
                      <a:r>
                        <a:rPr lang="en" sz="140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2061581315"/>
                  </a:ext>
                </a:extLst>
              </a:tr>
              <a:tr h="383312">
                <a:tc>
                  <a:txBody>
                    <a:bodyPr/>
                    <a:lstStyle/>
                    <a:p>
                      <a:r>
                        <a:rPr lang="en" sz="1400">
                          <a:effectLst/>
                        </a:rPr>
                        <a:t>ANDI rd, rs1, imm12 </a:t>
                      </a:r>
                    </a:p>
                  </a:txBody>
                  <a:tcPr anchor="ctr"/>
                </a:tc>
                <a:tc>
                  <a:txBody>
                    <a:bodyPr/>
                    <a:lstStyle/>
                    <a:p>
                      <a:r>
                        <a:rPr lang="en" sz="1400">
                          <a:effectLst/>
                        </a:rPr>
                        <a:t>AND immediate </a:t>
                      </a:r>
                    </a:p>
                  </a:txBody>
                  <a:tcPr anchor="ctr"/>
                </a:tc>
                <a:tc>
                  <a:txBody>
                    <a:bodyPr/>
                    <a:lstStyle/>
                    <a:p>
                      <a:r>
                        <a:rPr lang="en" sz="1400">
                          <a:effectLst/>
                        </a:rPr>
                        <a:t>I </a:t>
                      </a:r>
                    </a:p>
                  </a:txBody>
                  <a:tcPr anchor="ctr"/>
                </a:tc>
                <a:tc>
                  <a:txBody>
                    <a:bodyPr/>
                    <a:lstStyle/>
                    <a:p>
                      <a:r>
                        <a:rPr lang="en" sz="1400">
                          <a:effectLst/>
                        </a:rPr>
                        <a:t>rd ← rs1 &amp; imm12 </a:t>
                      </a:r>
                    </a:p>
                  </a:txBody>
                  <a:tcPr anchor="ctr"/>
                </a:tc>
                <a:extLst>
                  <a:ext uri="{0D108BD9-81ED-4DB2-BD59-A6C34878D82A}">
                    <a16:rowId xmlns:a16="http://schemas.microsoft.com/office/drawing/2014/main" val="3756168764"/>
                  </a:ext>
                </a:extLst>
              </a:tr>
              <a:tr h="383312">
                <a:tc>
                  <a:txBody>
                    <a:bodyPr/>
                    <a:lstStyle/>
                    <a:p>
                      <a:r>
                        <a:rPr lang="en" sz="1400">
                          <a:effectLst/>
                        </a:rPr>
                        <a:t>ORI rd, rs1, imm12 </a:t>
                      </a:r>
                    </a:p>
                  </a:txBody>
                  <a:tcPr anchor="ctr"/>
                </a:tc>
                <a:tc>
                  <a:txBody>
                    <a:bodyPr/>
                    <a:lstStyle/>
                    <a:p>
                      <a:r>
                        <a:rPr lang="en" sz="1400">
                          <a:effectLst/>
                        </a:rPr>
                        <a:t>OR immediate </a:t>
                      </a:r>
                    </a:p>
                  </a:txBody>
                  <a:tcPr anchor="ctr"/>
                </a:tc>
                <a:tc>
                  <a:txBody>
                    <a:bodyPr/>
                    <a:lstStyle/>
                    <a:p>
                      <a:r>
                        <a:rPr lang="en" sz="1400">
                          <a:effectLst/>
                        </a:rPr>
                        <a:t>I </a:t>
                      </a:r>
                    </a:p>
                  </a:txBody>
                  <a:tcPr anchor="ctr"/>
                </a:tc>
                <a:tc>
                  <a:txBody>
                    <a:bodyPr/>
                    <a:lstStyle/>
                    <a:p>
                      <a:r>
                        <a:rPr lang="en" sz="1400">
                          <a:effectLst/>
                        </a:rPr>
                        <a:t>rd ← rs1 | imm12 </a:t>
                      </a:r>
                    </a:p>
                  </a:txBody>
                  <a:tcPr anchor="ctr"/>
                </a:tc>
                <a:extLst>
                  <a:ext uri="{0D108BD9-81ED-4DB2-BD59-A6C34878D82A}">
                    <a16:rowId xmlns:a16="http://schemas.microsoft.com/office/drawing/2014/main" val="2751928710"/>
                  </a:ext>
                </a:extLst>
              </a:tr>
              <a:tr h="383312">
                <a:tc>
                  <a:txBody>
                    <a:bodyPr/>
                    <a:lstStyle/>
                    <a:p>
                      <a:r>
                        <a:rPr lang="en" sz="1400">
                          <a:effectLst/>
                        </a:rPr>
                        <a:t>XORI rd, rs1, imm12 </a:t>
                      </a:r>
                    </a:p>
                  </a:txBody>
                  <a:tcPr anchor="ctr"/>
                </a:tc>
                <a:tc>
                  <a:txBody>
                    <a:bodyPr/>
                    <a:lstStyle/>
                    <a:p>
                      <a:r>
                        <a:rPr lang="en" sz="1400">
                          <a:effectLst/>
                        </a:rPr>
                        <a:t>XOR immediate </a:t>
                      </a:r>
                    </a:p>
                  </a:txBody>
                  <a:tcPr anchor="ctr"/>
                </a:tc>
                <a:tc>
                  <a:txBody>
                    <a:bodyPr/>
                    <a:lstStyle/>
                    <a:p>
                      <a:r>
                        <a:rPr lang="en" sz="1400">
                          <a:effectLst/>
                        </a:rPr>
                        <a:t>I </a:t>
                      </a:r>
                    </a:p>
                  </a:txBody>
                  <a:tcPr anchor="ctr"/>
                </a:tc>
                <a:tc>
                  <a:txBody>
                    <a:bodyPr/>
                    <a:lstStyle/>
                    <a:p>
                      <a:r>
                        <a:rPr lang="en" sz="1400">
                          <a:effectLst/>
                        </a:rPr>
                        <a:t>rd ← rs1 ^ imm12 </a:t>
                      </a:r>
                    </a:p>
                  </a:txBody>
                  <a:tcPr anchor="ctr"/>
                </a:tc>
                <a:extLst>
                  <a:ext uri="{0D108BD9-81ED-4DB2-BD59-A6C34878D82A}">
                    <a16:rowId xmlns:a16="http://schemas.microsoft.com/office/drawing/2014/main" val="303654715"/>
                  </a:ext>
                </a:extLst>
              </a:tr>
              <a:tr h="383312">
                <a:tc>
                  <a:txBody>
                    <a:bodyPr/>
                    <a:lstStyle/>
                    <a:p>
                      <a:r>
                        <a:rPr lang="en" sz="1400">
                          <a:effectLst/>
                        </a:rPr>
                        <a:t>SLL rd, rs1, rs2 </a:t>
                      </a:r>
                    </a:p>
                  </a:txBody>
                  <a:tcPr anchor="ctr"/>
                </a:tc>
                <a:tc>
                  <a:txBody>
                    <a:bodyPr/>
                    <a:lstStyle/>
                    <a:p>
                      <a:r>
                        <a:rPr lang="en" sz="1400">
                          <a:effectLst/>
                        </a:rPr>
                        <a:t>Shift left logical </a:t>
                      </a:r>
                    </a:p>
                  </a:txBody>
                  <a:tcPr anchor="ctr"/>
                </a:tc>
                <a:tc>
                  <a:txBody>
                    <a:bodyPr/>
                    <a:lstStyle/>
                    <a:p>
                      <a:r>
                        <a:rPr lang="en" sz="1400">
                          <a:effectLst/>
                        </a:rPr>
                        <a:t>R </a:t>
                      </a:r>
                    </a:p>
                  </a:txBody>
                  <a:tcPr anchor="ctr"/>
                </a:tc>
                <a:tc>
                  <a:txBody>
                    <a:bodyPr/>
                    <a:lstStyle/>
                    <a:p>
                      <a:r>
                        <a:rPr lang="en" sz="1400">
                          <a:effectLst/>
                        </a:rPr>
                        <a:t>rd ← rs1 &lt;&lt; rs2 </a:t>
                      </a:r>
                    </a:p>
                  </a:txBody>
                  <a:tcPr anchor="ctr"/>
                </a:tc>
                <a:extLst>
                  <a:ext uri="{0D108BD9-81ED-4DB2-BD59-A6C34878D82A}">
                    <a16:rowId xmlns:a16="http://schemas.microsoft.com/office/drawing/2014/main" val="1974407000"/>
                  </a:ext>
                </a:extLst>
              </a:tr>
              <a:tr h="383312">
                <a:tc>
                  <a:txBody>
                    <a:bodyPr/>
                    <a:lstStyle/>
                    <a:p>
                      <a:r>
                        <a:rPr lang="en" sz="1400">
                          <a:effectLst/>
                        </a:rPr>
                        <a:t>SRL rd, rs1, rs2 </a:t>
                      </a:r>
                    </a:p>
                  </a:txBody>
                  <a:tcPr anchor="ctr"/>
                </a:tc>
                <a:tc>
                  <a:txBody>
                    <a:bodyPr/>
                    <a:lstStyle/>
                    <a:p>
                      <a:r>
                        <a:rPr lang="en" sz="1400">
                          <a:effectLst/>
                        </a:rPr>
                        <a:t>Shift right logical </a:t>
                      </a:r>
                    </a:p>
                  </a:txBody>
                  <a:tcPr anchor="ctr"/>
                </a:tc>
                <a:tc>
                  <a:txBody>
                    <a:bodyPr/>
                    <a:lstStyle/>
                    <a:p>
                      <a:r>
                        <a:rPr lang="en" sz="1400">
                          <a:effectLst/>
                        </a:rPr>
                        <a:t>R </a:t>
                      </a:r>
                    </a:p>
                  </a:txBody>
                  <a:tcPr anchor="ctr"/>
                </a:tc>
                <a:tc>
                  <a:txBody>
                    <a:bodyPr/>
                    <a:lstStyle/>
                    <a:p>
                      <a:r>
                        <a:rPr lang="en" sz="1400">
                          <a:effectLst/>
                        </a:rPr>
                        <a:t>rd ← rs1 &gt;&gt; rs2 </a:t>
                      </a:r>
                    </a:p>
                  </a:txBody>
                  <a:tcPr anchor="ctr"/>
                </a:tc>
                <a:extLst>
                  <a:ext uri="{0D108BD9-81ED-4DB2-BD59-A6C34878D82A}">
                    <a16:rowId xmlns:a16="http://schemas.microsoft.com/office/drawing/2014/main" val="756247631"/>
                  </a:ext>
                </a:extLst>
              </a:tr>
              <a:tr h="383312">
                <a:tc>
                  <a:txBody>
                    <a:bodyPr/>
                    <a:lstStyle/>
                    <a:p>
                      <a:r>
                        <a:rPr lang="en" sz="1400">
                          <a:effectLst/>
                        </a:rPr>
                        <a:t>SRA rd, rs1, rs2 </a:t>
                      </a:r>
                    </a:p>
                  </a:txBody>
                  <a:tcPr anchor="ctr"/>
                </a:tc>
                <a:tc>
                  <a:txBody>
                    <a:bodyPr/>
                    <a:lstStyle/>
                    <a:p>
                      <a:r>
                        <a:rPr lang="en" sz="1400">
                          <a:effectLst/>
                        </a:rPr>
                        <a:t>Shift right arithmetic </a:t>
                      </a:r>
                    </a:p>
                  </a:txBody>
                  <a:tcPr anchor="ctr"/>
                </a:tc>
                <a:tc>
                  <a:txBody>
                    <a:bodyPr/>
                    <a:lstStyle/>
                    <a:p>
                      <a:r>
                        <a:rPr lang="en" sz="1400">
                          <a:effectLst/>
                        </a:rPr>
                        <a:t>R </a:t>
                      </a:r>
                    </a:p>
                  </a:txBody>
                  <a:tcPr anchor="ctr"/>
                </a:tc>
                <a:tc>
                  <a:txBody>
                    <a:bodyPr/>
                    <a:lstStyle/>
                    <a:p>
                      <a:r>
                        <a:rPr lang="en" sz="1400">
                          <a:effectLst/>
                        </a:rPr>
                        <a:t>rd ← rs1 &gt;&gt; rs2 </a:t>
                      </a:r>
                    </a:p>
                  </a:txBody>
                  <a:tcPr anchor="ctr"/>
                </a:tc>
                <a:extLst>
                  <a:ext uri="{0D108BD9-81ED-4DB2-BD59-A6C34878D82A}">
                    <a16:rowId xmlns:a16="http://schemas.microsoft.com/office/drawing/2014/main" val="3338582127"/>
                  </a:ext>
                </a:extLst>
              </a:tr>
              <a:tr h="441071">
                <a:tc>
                  <a:txBody>
                    <a:bodyPr/>
                    <a:lstStyle/>
                    <a:p>
                      <a:r>
                        <a:rPr lang="en" sz="1400">
                          <a:effectLst/>
                        </a:rPr>
                        <a:t>SLLI rd, rs1, shamt </a:t>
                      </a:r>
                    </a:p>
                  </a:txBody>
                  <a:tcPr anchor="ctr"/>
                </a:tc>
                <a:tc>
                  <a:txBody>
                    <a:bodyPr/>
                    <a:lstStyle/>
                    <a:p>
                      <a:r>
                        <a:rPr lang="en" sz="1400">
                          <a:effectLst/>
                        </a:rPr>
                        <a:t>Shift left logical immediate </a:t>
                      </a:r>
                    </a:p>
                  </a:txBody>
                  <a:tcPr anchor="ctr"/>
                </a:tc>
                <a:tc>
                  <a:txBody>
                    <a:bodyPr/>
                    <a:lstStyle/>
                    <a:p>
                      <a:r>
                        <a:rPr lang="en" sz="1400">
                          <a:effectLst/>
                        </a:rPr>
                        <a:t>I </a:t>
                      </a:r>
                    </a:p>
                  </a:txBody>
                  <a:tcPr anchor="ctr"/>
                </a:tc>
                <a:tc>
                  <a:txBody>
                    <a:bodyPr/>
                    <a:lstStyle/>
                    <a:p>
                      <a:r>
                        <a:rPr lang="en" sz="1400">
                          <a:effectLst/>
                        </a:rPr>
                        <a:t>rd ← rs1 &lt;&lt; shamt </a:t>
                      </a:r>
                    </a:p>
                  </a:txBody>
                  <a:tcPr anchor="ctr"/>
                </a:tc>
                <a:extLst>
                  <a:ext uri="{0D108BD9-81ED-4DB2-BD59-A6C34878D82A}">
                    <a16:rowId xmlns:a16="http://schemas.microsoft.com/office/drawing/2014/main" val="4150885606"/>
                  </a:ext>
                </a:extLst>
              </a:tr>
              <a:tr h="383312">
                <a:tc>
                  <a:txBody>
                    <a:bodyPr/>
                    <a:lstStyle/>
                    <a:p>
                      <a:r>
                        <a:rPr lang="en" sz="1400">
                          <a:effectLst/>
                        </a:rPr>
                        <a:t>SRLI rd, rs1, shamt </a:t>
                      </a:r>
                    </a:p>
                  </a:txBody>
                  <a:tcPr anchor="ctr"/>
                </a:tc>
                <a:tc>
                  <a:txBody>
                    <a:bodyPr/>
                    <a:lstStyle/>
                    <a:p>
                      <a:r>
                        <a:rPr lang="en" sz="1400">
                          <a:effectLst/>
                        </a:rPr>
                        <a:t>Shift right logical imm. </a:t>
                      </a:r>
                    </a:p>
                  </a:txBody>
                  <a:tcPr anchor="ctr"/>
                </a:tc>
                <a:tc>
                  <a:txBody>
                    <a:bodyPr/>
                    <a:lstStyle/>
                    <a:p>
                      <a:r>
                        <a:rPr lang="en" sz="1400">
                          <a:effectLst/>
                        </a:rPr>
                        <a:t>I </a:t>
                      </a:r>
                    </a:p>
                  </a:txBody>
                  <a:tcPr anchor="ctr"/>
                </a:tc>
                <a:tc>
                  <a:txBody>
                    <a:bodyPr/>
                    <a:lstStyle/>
                    <a:p>
                      <a:r>
                        <a:rPr lang="en" sz="1400">
                          <a:effectLst/>
                        </a:rPr>
                        <a:t>rd ← rs1 &gt;&gt; shamt </a:t>
                      </a:r>
                    </a:p>
                  </a:txBody>
                  <a:tcPr anchor="ctr"/>
                </a:tc>
                <a:extLst>
                  <a:ext uri="{0D108BD9-81ED-4DB2-BD59-A6C34878D82A}">
                    <a16:rowId xmlns:a16="http://schemas.microsoft.com/office/drawing/2014/main" val="4206295988"/>
                  </a:ext>
                </a:extLst>
              </a:tr>
              <a:tr h="383312">
                <a:tc>
                  <a:txBody>
                    <a:bodyPr/>
                    <a:lstStyle/>
                    <a:p>
                      <a:r>
                        <a:rPr lang="en" sz="1400">
                          <a:effectLst/>
                        </a:rPr>
                        <a:t>SRAI rd, rs1, shamt </a:t>
                      </a:r>
                    </a:p>
                  </a:txBody>
                  <a:tcPr anchor="ctr"/>
                </a:tc>
                <a:tc>
                  <a:txBody>
                    <a:bodyPr/>
                    <a:lstStyle/>
                    <a:p>
                      <a:r>
                        <a:rPr lang="en" sz="1400">
                          <a:effectLst/>
                        </a:rPr>
                        <a:t>Shift right arithmetic immediate </a:t>
                      </a:r>
                    </a:p>
                  </a:txBody>
                  <a:tcPr anchor="ctr"/>
                </a:tc>
                <a:tc>
                  <a:txBody>
                    <a:bodyPr/>
                    <a:lstStyle/>
                    <a:p>
                      <a:r>
                        <a:rPr lang="en" sz="1400">
                          <a:effectLst/>
                        </a:rPr>
                        <a:t>I </a:t>
                      </a:r>
                    </a:p>
                  </a:txBody>
                  <a:tcPr anchor="ctr"/>
                </a:tc>
                <a:tc>
                  <a:txBody>
                    <a:bodyPr/>
                    <a:lstStyle/>
                    <a:p>
                      <a:r>
                        <a:rPr lang="en" sz="1400" dirty="0" err="1">
                          <a:effectLst/>
                        </a:rPr>
                        <a:t>rd</a:t>
                      </a:r>
                      <a:r>
                        <a:rPr lang="en" sz="1400" dirty="0">
                          <a:effectLst/>
                        </a:rPr>
                        <a:t> ← rs1 &gt;&gt; </a:t>
                      </a:r>
                      <a:r>
                        <a:rPr lang="en" sz="1400" dirty="0" err="1">
                          <a:effectLst/>
                        </a:rPr>
                        <a:t>shamt</a:t>
                      </a:r>
                      <a:r>
                        <a:rPr lang="en" sz="1400" dirty="0">
                          <a:effectLst/>
                        </a:rPr>
                        <a:t> </a:t>
                      </a:r>
                    </a:p>
                  </a:txBody>
                  <a:tcPr anchor="ctr"/>
                </a:tc>
                <a:extLst>
                  <a:ext uri="{0D108BD9-81ED-4DB2-BD59-A6C34878D82A}">
                    <a16:rowId xmlns:a16="http://schemas.microsoft.com/office/drawing/2014/main" val="24111783"/>
                  </a:ext>
                </a:extLst>
              </a:tr>
            </a:tbl>
          </a:graphicData>
        </a:graphic>
      </p:graphicFrame>
    </p:spTree>
    <p:custDataLst>
      <p:tags r:id="rId1"/>
    </p:custDataLst>
    <p:extLst>
      <p:ext uri="{BB962C8B-B14F-4D97-AF65-F5344CB8AC3E}">
        <p14:creationId xmlns:p14="http://schemas.microsoft.com/office/powerpoint/2010/main" val="212868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05102" y="1123171"/>
            <a:ext cx="9810613" cy="1282785"/>
            <a:chOff x="1887176" y="1780605"/>
            <a:chExt cx="2361998" cy="56107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数据存取指令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2382232977"/>
              </p:ext>
            </p:extLst>
          </p:nvPr>
        </p:nvGraphicFramePr>
        <p:xfrm>
          <a:off x="1641933" y="1817185"/>
          <a:ext cx="9164616" cy="4657503"/>
        </p:xfrm>
        <a:graphic>
          <a:graphicData uri="http://schemas.openxmlformats.org/drawingml/2006/table">
            <a:tbl>
              <a:tblPr firstRow="1" bandRow="1">
                <a:tableStyleId>{EB9631B5-78F2-41C9-869B-9F39066F8104}</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dirty="0">
                          <a:effectLst/>
                        </a:rPr>
                        <a:t>LD </a:t>
                      </a:r>
                      <a:r>
                        <a:rPr lang="en" sz="1400" dirty="0" err="1">
                          <a:effectLst/>
                        </a:rPr>
                        <a:t>rd</a:t>
                      </a:r>
                      <a:r>
                        <a:rPr lang="en" sz="1400" dirty="0">
                          <a:effectLst/>
                        </a:rPr>
                        <a:t>, imm12(rs1) </a:t>
                      </a:r>
                    </a:p>
                  </a:txBody>
                  <a:tcPr anchor="ctr"/>
                </a:tc>
                <a:tc>
                  <a:txBody>
                    <a:bodyPr/>
                    <a:lstStyle/>
                    <a:p>
                      <a:r>
                        <a:rPr lang="en" sz="1400">
                          <a:effectLst/>
                        </a:rPr>
                        <a:t>Load doubleword </a:t>
                      </a:r>
                    </a:p>
                  </a:txBody>
                  <a:tcPr anchor="ctr"/>
                </a:tc>
                <a:tc>
                  <a:txBody>
                    <a:bodyPr/>
                    <a:lstStyle/>
                    <a:p>
                      <a:r>
                        <a:rPr lang="en" sz="1400">
                          <a:effectLst/>
                        </a:rPr>
                        <a:t>I </a:t>
                      </a:r>
                    </a:p>
                  </a:txBody>
                  <a:tcPr anchor="ctr"/>
                </a:tc>
                <a:tc>
                  <a:txBody>
                    <a:bodyPr/>
                    <a:lstStyle/>
                    <a:p>
                      <a:r>
                        <a:rPr lang="en" sz="1400" dirty="0" err="1">
                          <a:effectLst/>
                        </a:rPr>
                        <a:t>rd</a:t>
                      </a:r>
                      <a:r>
                        <a:rPr lang="en" sz="1400" dirty="0">
                          <a:effectLst/>
                        </a:rPr>
                        <a:t> ← mem[rs1 + imm12] </a:t>
                      </a:r>
                    </a:p>
                  </a:txBody>
                  <a:tcPr anchor="ctr"/>
                </a:tc>
                <a:extLst>
                  <a:ext uri="{0D108BD9-81ED-4DB2-BD59-A6C34878D82A}">
                    <a16:rowId xmlns:a16="http://schemas.microsoft.com/office/drawing/2014/main" val="2916522187"/>
                  </a:ext>
                </a:extLst>
              </a:tr>
              <a:tr h="383312">
                <a:tc>
                  <a:txBody>
                    <a:bodyPr/>
                    <a:lstStyle/>
                    <a:p>
                      <a:r>
                        <a:rPr lang="en" sz="1400">
                          <a:effectLst/>
                        </a:rPr>
                        <a:t>LW rd, imm12(rs1) </a:t>
                      </a:r>
                    </a:p>
                  </a:txBody>
                  <a:tcPr anchor="ctr"/>
                </a:tc>
                <a:tc>
                  <a:txBody>
                    <a:bodyPr/>
                    <a:lstStyle/>
                    <a:p>
                      <a:r>
                        <a:rPr lang="en" sz="1400">
                          <a:effectLst/>
                        </a:rPr>
                        <a:t>Load word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2061581315"/>
                  </a:ext>
                </a:extLst>
              </a:tr>
              <a:tr h="383312">
                <a:tc>
                  <a:txBody>
                    <a:bodyPr/>
                    <a:lstStyle/>
                    <a:p>
                      <a:r>
                        <a:rPr lang="en" sz="1400">
                          <a:effectLst/>
                        </a:rPr>
                        <a:t>LH rd, imm12(rs1) </a:t>
                      </a:r>
                    </a:p>
                  </a:txBody>
                  <a:tcPr anchor="ctr"/>
                </a:tc>
                <a:tc>
                  <a:txBody>
                    <a:bodyPr/>
                    <a:lstStyle/>
                    <a:p>
                      <a:r>
                        <a:rPr lang="en" sz="1400">
                          <a:effectLst/>
                        </a:rPr>
                        <a:t>Load halfword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3756168764"/>
                  </a:ext>
                </a:extLst>
              </a:tr>
              <a:tr h="383312">
                <a:tc>
                  <a:txBody>
                    <a:bodyPr/>
                    <a:lstStyle/>
                    <a:p>
                      <a:r>
                        <a:rPr lang="en" sz="1400">
                          <a:effectLst/>
                        </a:rPr>
                        <a:t>LB rd, imm12(rs1) </a:t>
                      </a:r>
                    </a:p>
                  </a:txBody>
                  <a:tcPr anchor="ctr"/>
                </a:tc>
                <a:tc>
                  <a:txBody>
                    <a:bodyPr/>
                    <a:lstStyle/>
                    <a:p>
                      <a:r>
                        <a:rPr lang="en" sz="1400">
                          <a:effectLst/>
                        </a:rPr>
                        <a:t>Load byte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2751928710"/>
                  </a:ext>
                </a:extLst>
              </a:tr>
              <a:tr h="383312">
                <a:tc>
                  <a:txBody>
                    <a:bodyPr/>
                    <a:lstStyle/>
                    <a:p>
                      <a:r>
                        <a:rPr lang="en" sz="1400">
                          <a:effectLst/>
                        </a:rPr>
                        <a:t>LWU rd, imm12(rs1) </a:t>
                      </a:r>
                    </a:p>
                  </a:txBody>
                  <a:tcPr anchor="ctr"/>
                </a:tc>
                <a:tc>
                  <a:txBody>
                    <a:bodyPr/>
                    <a:lstStyle/>
                    <a:p>
                      <a:r>
                        <a:rPr lang="en" sz="1400">
                          <a:effectLst/>
                        </a:rPr>
                        <a:t>Load word unsigned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303654715"/>
                  </a:ext>
                </a:extLst>
              </a:tr>
              <a:tr h="383312">
                <a:tc>
                  <a:txBody>
                    <a:bodyPr/>
                    <a:lstStyle/>
                    <a:p>
                      <a:r>
                        <a:rPr lang="en" sz="1400">
                          <a:effectLst/>
                        </a:rPr>
                        <a:t>LHU rd, imm12(rs1) </a:t>
                      </a:r>
                    </a:p>
                  </a:txBody>
                  <a:tcPr anchor="ctr"/>
                </a:tc>
                <a:tc>
                  <a:txBody>
                    <a:bodyPr/>
                    <a:lstStyle/>
                    <a:p>
                      <a:r>
                        <a:rPr lang="en" sz="1400">
                          <a:effectLst/>
                        </a:rPr>
                        <a:t>Load halfword unsigned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1974407000"/>
                  </a:ext>
                </a:extLst>
              </a:tr>
              <a:tr h="383312">
                <a:tc>
                  <a:txBody>
                    <a:bodyPr/>
                    <a:lstStyle/>
                    <a:p>
                      <a:r>
                        <a:rPr lang="en" sz="1400">
                          <a:effectLst/>
                        </a:rPr>
                        <a:t>LBU rd, imm12(rs1) </a:t>
                      </a:r>
                    </a:p>
                  </a:txBody>
                  <a:tcPr anchor="ctr"/>
                </a:tc>
                <a:tc>
                  <a:txBody>
                    <a:bodyPr/>
                    <a:lstStyle/>
                    <a:p>
                      <a:r>
                        <a:rPr lang="en" sz="1400">
                          <a:effectLst/>
                        </a:rPr>
                        <a:t>Load byte unsigned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756247631"/>
                  </a:ext>
                </a:extLst>
              </a:tr>
              <a:tr h="383312">
                <a:tc>
                  <a:txBody>
                    <a:bodyPr/>
                    <a:lstStyle/>
                    <a:p>
                      <a:r>
                        <a:rPr lang="en" sz="1400">
                          <a:effectLst/>
                        </a:rPr>
                        <a:t>SD rs2, imm12(rs1) </a:t>
                      </a:r>
                    </a:p>
                  </a:txBody>
                  <a:tcPr anchor="ctr"/>
                </a:tc>
                <a:tc>
                  <a:txBody>
                    <a:bodyPr/>
                    <a:lstStyle/>
                    <a:p>
                      <a:r>
                        <a:rPr lang="en" sz="1400">
                          <a:effectLst/>
                        </a:rPr>
                        <a:t>Store doubleword </a:t>
                      </a:r>
                    </a:p>
                  </a:txBody>
                  <a:tcPr anchor="ctr"/>
                </a:tc>
                <a:tc>
                  <a:txBody>
                    <a:bodyPr/>
                    <a:lstStyle/>
                    <a:p>
                      <a:r>
                        <a:rPr lang="en" sz="1400">
                          <a:effectLst/>
                        </a:rPr>
                        <a:t>S </a:t>
                      </a:r>
                    </a:p>
                  </a:txBody>
                  <a:tcPr anchor="ctr"/>
                </a:tc>
                <a:tc>
                  <a:txBody>
                    <a:bodyPr/>
                    <a:lstStyle/>
                    <a:p>
                      <a:r>
                        <a:rPr lang="en" sz="1400">
                          <a:effectLst/>
                        </a:rPr>
                        <a:t>rs2 → mem[rs1 + imm12] </a:t>
                      </a:r>
                    </a:p>
                  </a:txBody>
                  <a:tcPr anchor="ctr"/>
                </a:tc>
                <a:extLst>
                  <a:ext uri="{0D108BD9-81ED-4DB2-BD59-A6C34878D82A}">
                    <a16:rowId xmlns:a16="http://schemas.microsoft.com/office/drawing/2014/main" val="3338582127"/>
                  </a:ext>
                </a:extLst>
              </a:tr>
              <a:tr h="441071">
                <a:tc>
                  <a:txBody>
                    <a:bodyPr/>
                    <a:lstStyle/>
                    <a:p>
                      <a:r>
                        <a:rPr lang="en" sz="1400">
                          <a:effectLst/>
                        </a:rPr>
                        <a:t>SW rs2, imm12(rs1) </a:t>
                      </a:r>
                    </a:p>
                  </a:txBody>
                  <a:tcPr anchor="ctr"/>
                </a:tc>
                <a:tc>
                  <a:txBody>
                    <a:bodyPr/>
                    <a:lstStyle/>
                    <a:p>
                      <a:r>
                        <a:rPr lang="en" sz="1400">
                          <a:effectLst/>
                        </a:rPr>
                        <a:t>Store word </a:t>
                      </a:r>
                    </a:p>
                  </a:txBody>
                  <a:tcPr anchor="ctr"/>
                </a:tc>
                <a:tc>
                  <a:txBody>
                    <a:bodyPr/>
                    <a:lstStyle/>
                    <a:p>
                      <a:r>
                        <a:rPr lang="en" sz="1400">
                          <a:effectLst/>
                        </a:rPr>
                        <a:t>S </a:t>
                      </a:r>
                    </a:p>
                  </a:txBody>
                  <a:tcPr anchor="ctr"/>
                </a:tc>
                <a:tc>
                  <a:txBody>
                    <a:bodyPr/>
                    <a:lstStyle/>
                    <a:p>
                      <a:r>
                        <a:rPr lang="en" sz="1400">
                          <a:effectLst/>
                        </a:rPr>
                        <a:t>rs2(31:0) → mem[rs1 + imm12] </a:t>
                      </a:r>
                    </a:p>
                  </a:txBody>
                  <a:tcPr anchor="ctr"/>
                </a:tc>
                <a:extLst>
                  <a:ext uri="{0D108BD9-81ED-4DB2-BD59-A6C34878D82A}">
                    <a16:rowId xmlns:a16="http://schemas.microsoft.com/office/drawing/2014/main" val="4150885606"/>
                  </a:ext>
                </a:extLst>
              </a:tr>
              <a:tr h="383312">
                <a:tc>
                  <a:txBody>
                    <a:bodyPr/>
                    <a:lstStyle/>
                    <a:p>
                      <a:r>
                        <a:rPr lang="en" sz="1400">
                          <a:effectLst/>
                        </a:rPr>
                        <a:t>SH rs2, imm12(rs1) </a:t>
                      </a:r>
                    </a:p>
                  </a:txBody>
                  <a:tcPr anchor="ctr"/>
                </a:tc>
                <a:tc>
                  <a:txBody>
                    <a:bodyPr/>
                    <a:lstStyle/>
                    <a:p>
                      <a:r>
                        <a:rPr lang="en" sz="1400">
                          <a:effectLst/>
                        </a:rPr>
                        <a:t>Store halfword </a:t>
                      </a:r>
                    </a:p>
                  </a:txBody>
                  <a:tcPr anchor="ctr"/>
                </a:tc>
                <a:tc>
                  <a:txBody>
                    <a:bodyPr/>
                    <a:lstStyle/>
                    <a:p>
                      <a:r>
                        <a:rPr lang="en" sz="1400">
                          <a:effectLst/>
                        </a:rPr>
                        <a:t>S </a:t>
                      </a:r>
                    </a:p>
                  </a:txBody>
                  <a:tcPr anchor="ctr"/>
                </a:tc>
                <a:tc>
                  <a:txBody>
                    <a:bodyPr/>
                    <a:lstStyle/>
                    <a:p>
                      <a:r>
                        <a:rPr lang="en" sz="1400">
                          <a:effectLst/>
                        </a:rPr>
                        <a:t>rs2(15:0) → mem[rs1 + imm12] </a:t>
                      </a:r>
                    </a:p>
                  </a:txBody>
                  <a:tcPr anchor="ctr"/>
                </a:tc>
                <a:extLst>
                  <a:ext uri="{0D108BD9-81ED-4DB2-BD59-A6C34878D82A}">
                    <a16:rowId xmlns:a16="http://schemas.microsoft.com/office/drawing/2014/main" val="4206295988"/>
                  </a:ext>
                </a:extLst>
              </a:tr>
              <a:tr h="383312">
                <a:tc>
                  <a:txBody>
                    <a:bodyPr/>
                    <a:lstStyle/>
                    <a:p>
                      <a:r>
                        <a:rPr lang="en" sz="1400">
                          <a:effectLst/>
                        </a:rPr>
                        <a:t>SB rs2, imm12(rs1) </a:t>
                      </a:r>
                    </a:p>
                  </a:txBody>
                  <a:tcPr anchor="ctr"/>
                </a:tc>
                <a:tc>
                  <a:txBody>
                    <a:bodyPr/>
                    <a:lstStyle/>
                    <a:p>
                      <a:r>
                        <a:rPr lang="en" sz="1400">
                          <a:effectLst/>
                        </a:rPr>
                        <a:t>Store byte </a:t>
                      </a:r>
                    </a:p>
                  </a:txBody>
                  <a:tcPr anchor="ctr"/>
                </a:tc>
                <a:tc>
                  <a:txBody>
                    <a:bodyPr/>
                    <a:lstStyle/>
                    <a:p>
                      <a:r>
                        <a:rPr lang="en" sz="1400">
                          <a:effectLst/>
                        </a:rPr>
                        <a:t>S </a:t>
                      </a:r>
                    </a:p>
                  </a:txBody>
                  <a:tcPr anchor="ctr"/>
                </a:tc>
                <a:tc>
                  <a:txBody>
                    <a:bodyPr/>
                    <a:lstStyle/>
                    <a:p>
                      <a:r>
                        <a:rPr lang="en" sz="1400" dirty="0">
                          <a:effectLst/>
                        </a:rPr>
                        <a:t>rs2(7:0) → mem[rs1 + imm12] </a:t>
                      </a:r>
                    </a:p>
                  </a:txBody>
                  <a:tcPr anchor="ctr"/>
                </a:tc>
                <a:extLst>
                  <a:ext uri="{0D108BD9-81ED-4DB2-BD59-A6C34878D82A}">
                    <a16:rowId xmlns:a16="http://schemas.microsoft.com/office/drawing/2014/main" val="24111783"/>
                  </a:ext>
                </a:extLst>
              </a:tr>
            </a:tbl>
          </a:graphicData>
        </a:graphic>
      </p:graphicFrame>
    </p:spTree>
    <p:custDataLst>
      <p:tags r:id="rId1"/>
    </p:custDataLst>
    <p:extLst>
      <p:ext uri="{BB962C8B-B14F-4D97-AF65-F5344CB8AC3E}">
        <p14:creationId xmlns:p14="http://schemas.microsoft.com/office/powerpoint/2010/main" val="401295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594469" y="1434226"/>
            <a:ext cx="9821246" cy="971728"/>
            <a:chOff x="1884616" y="1916658"/>
            <a:chExt cx="2364558" cy="425024"/>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4616" y="1916658"/>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分支跳转指令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3640000592"/>
              </p:ext>
            </p:extLst>
          </p:nvPr>
        </p:nvGraphicFramePr>
        <p:xfrm>
          <a:off x="1431398" y="2563893"/>
          <a:ext cx="9394202" cy="3642415"/>
        </p:xfrm>
        <a:graphic>
          <a:graphicData uri="http://schemas.openxmlformats.org/drawingml/2006/table">
            <a:tbl>
              <a:tblPr firstRow="1" bandRow="1">
                <a:tableStyleId>{74C1A8A3-306A-4EB7-A6B1-4F7E0EB9C5D6}</a:tableStyleId>
              </a:tblPr>
              <a:tblGrid>
                <a:gridCol w="2451593">
                  <a:extLst>
                    <a:ext uri="{9D8B030D-6E8A-4147-A177-3AD203B41FA5}">
                      <a16:colId xmlns:a16="http://schemas.microsoft.com/office/drawing/2014/main" val="1456481324"/>
                    </a:ext>
                  </a:extLst>
                </a:gridCol>
                <a:gridCol w="3160686">
                  <a:extLst>
                    <a:ext uri="{9D8B030D-6E8A-4147-A177-3AD203B41FA5}">
                      <a16:colId xmlns:a16="http://schemas.microsoft.com/office/drawing/2014/main" val="4082850463"/>
                    </a:ext>
                  </a:extLst>
                </a:gridCol>
                <a:gridCol w="726006">
                  <a:extLst>
                    <a:ext uri="{9D8B030D-6E8A-4147-A177-3AD203B41FA5}">
                      <a16:colId xmlns:a16="http://schemas.microsoft.com/office/drawing/2014/main" val="1773882898"/>
                    </a:ext>
                  </a:extLst>
                </a:gridCol>
                <a:gridCol w="3055917">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US" altLang="zh-CN" sz="1400" dirty="0">
                          <a:effectLst/>
                        </a:rPr>
                        <a:t>B</a:t>
                      </a:r>
                      <a:r>
                        <a:rPr lang="en" sz="1400" dirty="0">
                          <a:effectLst/>
                        </a:rPr>
                        <a:t>EQ rs1, rs2, imm12 </a:t>
                      </a:r>
                    </a:p>
                  </a:txBody>
                  <a:tcPr anchor="ctr"/>
                </a:tc>
                <a:tc>
                  <a:txBody>
                    <a:bodyPr/>
                    <a:lstStyle/>
                    <a:p>
                      <a:r>
                        <a:rPr lang="en" sz="1400">
                          <a:effectLst/>
                        </a:rPr>
                        <a:t>Branch equal </a:t>
                      </a:r>
                    </a:p>
                  </a:txBody>
                  <a:tcPr anchor="ctr"/>
                </a:tc>
                <a:tc>
                  <a:txBody>
                    <a:bodyPr/>
                    <a:lstStyle/>
                    <a:p>
                      <a:r>
                        <a:rPr lang="en" sz="1400">
                          <a:effectLst/>
                        </a:rPr>
                        <a:t>SB </a:t>
                      </a:r>
                    </a:p>
                  </a:txBody>
                  <a:tcPr anchor="ctr"/>
                </a:tc>
                <a:tc>
                  <a:txBody>
                    <a:bodyPr/>
                    <a:lstStyle/>
                    <a:p>
                      <a:r>
                        <a:rPr lang="en" sz="1400" dirty="0">
                          <a:effectLst/>
                        </a:rPr>
                        <a:t>if rs1 = rs2 pc ← pc + imm12 </a:t>
                      </a:r>
                      <a:r>
                        <a:rPr lang="en" altLang="zh-CN" sz="1400" dirty="0">
                          <a:effectLst/>
                        </a:rPr>
                        <a:t>&lt;&lt; 1</a:t>
                      </a:r>
                      <a:endParaRPr lang="en" sz="1400" dirty="0">
                        <a:effectLst/>
                      </a:endParaRPr>
                    </a:p>
                  </a:txBody>
                  <a:tcPr anchor="ctr"/>
                </a:tc>
                <a:extLst>
                  <a:ext uri="{0D108BD9-81ED-4DB2-BD59-A6C34878D82A}">
                    <a16:rowId xmlns:a16="http://schemas.microsoft.com/office/drawing/2014/main" val="2061581315"/>
                  </a:ext>
                </a:extLst>
              </a:tr>
              <a:tr h="383312">
                <a:tc>
                  <a:txBody>
                    <a:bodyPr/>
                    <a:lstStyle/>
                    <a:p>
                      <a:r>
                        <a:rPr lang="en" sz="1400">
                          <a:effectLst/>
                        </a:rPr>
                        <a:t>BNE rs1, rs2, imm12 </a:t>
                      </a:r>
                    </a:p>
                  </a:txBody>
                  <a:tcPr anchor="ctr"/>
                </a:tc>
                <a:tc>
                  <a:txBody>
                    <a:bodyPr/>
                    <a:lstStyle/>
                    <a:p>
                      <a:r>
                        <a:rPr lang="en" sz="1400">
                          <a:effectLst/>
                        </a:rPr>
                        <a:t>Branch not equal </a:t>
                      </a:r>
                    </a:p>
                  </a:txBody>
                  <a:tcPr anchor="ctr"/>
                </a:tc>
                <a:tc>
                  <a:txBody>
                    <a:bodyPr/>
                    <a:lstStyle/>
                    <a:p>
                      <a:r>
                        <a:rPr lang="en" sz="1400">
                          <a:effectLst/>
                        </a:rPr>
                        <a:t>SB </a:t>
                      </a:r>
                    </a:p>
                  </a:txBody>
                  <a:tcPr anchor="ctr"/>
                </a:tc>
                <a:tc>
                  <a:txBody>
                    <a:bodyPr/>
                    <a:lstStyle/>
                    <a:p>
                      <a:r>
                        <a:rPr lang="en" sz="1400" dirty="0">
                          <a:effectLst/>
                        </a:rPr>
                        <a:t>if rs1 ≠ rs2 pc ← pc + imm12 </a:t>
                      </a:r>
                      <a:r>
                        <a:rPr lang="en" altLang="zh-CN" sz="1400" dirty="0">
                          <a:effectLst/>
                        </a:rPr>
                        <a:t>&lt;&lt; 1</a:t>
                      </a:r>
                      <a:r>
                        <a:rPr lang="en" sz="1400" dirty="0">
                          <a:effectLst/>
                        </a:rPr>
                        <a:t> </a:t>
                      </a:r>
                    </a:p>
                  </a:txBody>
                  <a:tcPr anchor="ctr"/>
                </a:tc>
                <a:extLst>
                  <a:ext uri="{0D108BD9-81ED-4DB2-BD59-A6C34878D82A}">
                    <a16:rowId xmlns:a16="http://schemas.microsoft.com/office/drawing/2014/main" val="3756168764"/>
                  </a:ext>
                </a:extLst>
              </a:tr>
              <a:tr h="383312">
                <a:tc>
                  <a:txBody>
                    <a:bodyPr/>
                    <a:lstStyle/>
                    <a:p>
                      <a:r>
                        <a:rPr lang="en" sz="1400">
                          <a:effectLst/>
                        </a:rPr>
                        <a:t>BGE rs1, rs2, imm12 </a:t>
                      </a:r>
                    </a:p>
                  </a:txBody>
                  <a:tcPr anchor="ctr"/>
                </a:tc>
                <a:tc>
                  <a:txBody>
                    <a:bodyPr/>
                    <a:lstStyle/>
                    <a:p>
                      <a:r>
                        <a:rPr lang="en" sz="1400">
                          <a:effectLst/>
                        </a:rPr>
                        <a:t>Branch greater than or equal </a:t>
                      </a:r>
                    </a:p>
                  </a:txBody>
                  <a:tcPr anchor="ctr"/>
                </a:tc>
                <a:tc>
                  <a:txBody>
                    <a:bodyPr/>
                    <a:lstStyle/>
                    <a:p>
                      <a:r>
                        <a:rPr lang="en" sz="1400">
                          <a:effectLst/>
                        </a:rPr>
                        <a:t>SB </a:t>
                      </a:r>
                    </a:p>
                  </a:txBody>
                  <a:tcPr anchor="ctr"/>
                </a:tc>
                <a:tc>
                  <a:txBody>
                    <a:bodyPr/>
                    <a:lstStyle/>
                    <a:p>
                      <a:r>
                        <a:rPr lang="en" sz="1400" dirty="0">
                          <a:effectLst/>
                        </a:rPr>
                        <a:t>if rs1 ≥ rs2 pc ← pc + imm12 </a:t>
                      </a:r>
                      <a:r>
                        <a:rPr lang="en" altLang="zh-CN" sz="1400" dirty="0">
                          <a:effectLst/>
                        </a:rPr>
                        <a:t>&lt;&lt; 1</a:t>
                      </a:r>
                      <a:endParaRPr lang="en" sz="1400" dirty="0">
                        <a:effectLst/>
                      </a:endParaRPr>
                    </a:p>
                  </a:txBody>
                  <a:tcPr anchor="ctr"/>
                </a:tc>
                <a:extLst>
                  <a:ext uri="{0D108BD9-81ED-4DB2-BD59-A6C34878D82A}">
                    <a16:rowId xmlns:a16="http://schemas.microsoft.com/office/drawing/2014/main" val="2751928710"/>
                  </a:ext>
                </a:extLst>
              </a:tr>
              <a:tr h="383312">
                <a:tc>
                  <a:txBody>
                    <a:bodyPr/>
                    <a:lstStyle/>
                    <a:p>
                      <a:r>
                        <a:rPr lang="en" sz="1400">
                          <a:effectLst/>
                        </a:rPr>
                        <a:t>BGEU rs1, rs2, imm12 </a:t>
                      </a:r>
                    </a:p>
                  </a:txBody>
                  <a:tcPr anchor="ctr"/>
                </a:tc>
                <a:tc>
                  <a:txBody>
                    <a:bodyPr/>
                    <a:lstStyle/>
                    <a:p>
                      <a:r>
                        <a:rPr lang="en" sz="1400">
                          <a:effectLst/>
                        </a:rPr>
                        <a:t>Branch greater than or equal unsigned </a:t>
                      </a:r>
                    </a:p>
                  </a:txBody>
                  <a:tcPr anchor="ctr"/>
                </a:tc>
                <a:tc>
                  <a:txBody>
                    <a:bodyPr/>
                    <a:lstStyle/>
                    <a:p>
                      <a:r>
                        <a:rPr lang="en" sz="1400">
                          <a:effectLst/>
                        </a:rPr>
                        <a:t>SB </a:t>
                      </a:r>
                    </a:p>
                  </a:txBody>
                  <a:tcPr anchor="ctr"/>
                </a:tc>
                <a:tc>
                  <a:txBody>
                    <a:bodyPr/>
                    <a:lstStyle/>
                    <a:p>
                      <a:r>
                        <a:rPr lang="en" sz="1400" dirty="0">
                          <a:effectLst/>
                        </a:rPr>
                        <a:t>if rs1 &gt;= rs2 pc ← pc + imm12 </a:t>
                      </a:r>
                      <a:r>
                        <a:rPr lang="en" altLang="zh-CN" sz="1400" dirty="0">
                          <a:effectLst/>
                        </a:rPr>
                        <a:t>&lt;&lt; 1</a:t>
                      </a:r>
                      <a:endParaRPr lang="en" sz="1400" dirty="0">
                        <a:effectLst/>
                      </a:endParaRPr>
                    </a:p>
                  </a:txBody>
                  <a:tcPr anchor="ctr"/>
                </a:tc>
                <a:extLst>
                  <a:ext uri="{0D108BD9-81ED-4DB2-BD59-A6C34878D82A}">
                    <a16:rowId xmlns:a16="http://schemas.microsoft.com/office/drawing/2014/main" val="303654715"/>
                  </a:ext>
                </a:extLst>
              </a:tr>
              <a:tr h="383312">
                <a:tc>
                  <a:txBody>
                    <a:bodyPr/>
                    <a:lstStyle/>
                    <a:p>
                      <a:r>
                        <a:rPr lang="en" sz="1400">
                          <a:effectLst/>
                        </a:rPr>
                        <a:t>BLT rs1, rs2, imm12 </a:t>
                      </a:r>
                    </a:p>
                  </a:txBody>
                  <a:tcPr anchor="ctr"/>
                </a:tc>
                <a:tc>
                  <a:txBody>
                    <a:bodyPr/>
                    <a:lstStyle/>
                    <a:p>
                      <a:r>
                        <a:rPr lang="en" sz="1400">
                          <a:effectLst/>
                        </a:rPr>
                        <a:t>Branch less than </a:t>
                      </a:r>
                    </a:p>
                  </a:txBody>
                  <a:tcPr anchor="ctr"/>
                </a:tc>
                <a:tc>
                  <a:txBody>
                    <a:bodyPr/>
                    <a:lstStyle/>
                    <a:p>
                      <a:r>
                        <a:rPr lang="en" sz="1400">
                          <a:effectLst/>
                        </a:rPr>
                        <a:t>SB </a:t>
                      </a:r>
                    </a:p>
                  </a:txBody>
                  <a:tcPr anchor="ctr"/>
                </a:tc>
                <a:tc>
                  <a:txBody>
                    <a:bodyPr/>
                    <a:lstStyle/>
                    <a:p>
                      <a:r>
                        <a:rPr lang="en" sz="1400" dirty="0">
                          <a:effectLst/>
                        </a:rPr>
                        <a:t>if rs1 &lt; rs2 pc ← pc + imm12 </a:t>
                      </a:r>
                      <a:r>
                        <a:rPr lang="en" altLang="zh-CN" sz="1400" dirty="0">
                          <a:effectLst/>
                        </a:rPr>
                        <a:t>&lt;&lt; 1</a:t>
                      </a:r>
                      <a:endParaRPr lang="en" sz="1400" dirty="0">
                        <a:effectLst/>
                      </a:endParaRPr>
                    </a:p>
                  </a:txBody>
                  <a:tcPr anchor="ctr"/>
                </a:tc>
                <a:extLst>
                  <a:ext uri="{0D108BD9-81ED-4DB2-BD59-A6C34878D82A}">
                    <a16:rowId xmlns:a16="http://schemas.microsoft.com/office/drawing/2014/main" val="1974407000"/>
                  </a:ext>
                </a:extLst>
              </a:tr>
              <a:tr h="383312">
                <a:tc>
                  <a:txBody>
                    <a:bodyPr/>
                    <a:lstStyle/>
                    <a:p>
                      <a:r>
                        <a:rPr lang="en" sz="1400" dirty="0">
                          <a:effectLst/>
                        </a:rPr>
                        <a:t>BLTU rs1, rs2, imm12 </a:t>
                      </a:r>
                    </a:p>
                  </a:txBody>
                  <a:tcPr anchor="ctr"/>
                </a:tc>
                <a:tc>
                  <a:txBody>
                    <a:bodyPr/>
                    <a:lstStyle/>
                    <a:p>
                      <a:r>
                        <a:rPr lang="en" sz="1400">
                          <a:effectLst/>
                        </a:rPr>
                        <a:t>Branch less than unsigned </a:t>
                      </a:r>
                    </a:p>
                  </a:txBody>
                  <a:tcPr anchor="ctr"/>
                </a:tc>
                <a:tc>
                  <a:txBody>
                    <a:bodyPr/>
                    <a:lstStyle/>
                    <a:p>
                      <a:r>
                        <a:rPr lang="en" sz="1400">
                          <a:effectLst/>
                        </a:rPr>
                        <a:t>SB </a:t>
                      </a:r>
                    </a:p>
                  </a:txBody>
                  <a:tcPr anchor="ctr"/>
                </a:tc>
                <a:tc>
                  <a:txBody>
                    <a:bodyPr/>
                    <a:lstStyle/>
                    <a:p>
                      <a:r>
                        <a:rPr lang="en" sz="1400" dirty="0">
                          <a:effectLst/>
                        </a:rPr>
                        <a:t>if rs1 &lt; rs2 pc ← pc + imm12 &lt;&lt; 1 </a:t>
                      </a:r>
                    </a:p>
                  </a:txBody>
                  <a:tcPr anchor="ctr"/>
                </a:tc>
                <a:extLst>
                  <a:ext uri="{0D108BD9-81ED-4DB2-BD59-A6C34878D82A}">
                    <a16:rowId xmlns:a16="http://schemas.microsoft.com/office/drawing/2014/main" val="756247631"/>
                  </a:ext>
                </a:extLst>
              </a:tr>
              <a:tr h="383312">
                <a:tc>
                  <a:txBody>
                    <a:bodyPr/>
                    <a:lstStyle/>
                    <a:p>
                      <a:r>
                        <a:rPr lang="en" sz="1400">
                          <a:effectLst/>
                        </a:rPr>
                        <a:t>JAL rd, imm20 </a:t>
                      </a:r>
                    </a:p>
                  </a:txBody>
                  <a:tcPr anchor="ctr"/>
                </a:tc>
                <a:tc>
                  <a:txBody>
                    <a:bodyPr/>
                    <a:lstStyle/>
                    <a:p>
                      <a:r>
                        <a:rPr lang="en" sz="1400">
                          <a:effectLst/>
                        </a:rPr>
                        <a:t>Jump and link </a:t>
                      </a:r>
                    </a:p>
                  </a:txBody>
                  <a:tcPr anchor="ctr"/>
                </a:tc>
                <a:tc>
                  <a:txBody>
                    <a:bodyPr/>
                    <a:lstStyle/>
                    <a:p>
                      <a:r>
                        <a:rPr lang="en" sz="1400">
                          <a:effectLst/>
                        </a:rPr>
                        <a:t>UJ </a:t>
                      </a:r>
                    </a:p>
                  </a:txBody>
                  <a:tcPr anchor="ctr"/>
                </a:tc>
                <a:tc>
                  <a:txBody>
                    <a:bodyPr/>
                    <a:lstStyle/>
                    <a:p>
                      <a:r>
                        <a:rPr lang="en" sz="1400" dirty="0">
                          <a:effectLst/>
                        </a:rPr>
                        <a:t>rd ← pc + 4 pc ← pc + imm20 </a:t>
                      </a:r>
                      <a:r>
                        <a:rPr lang="en" altLang="zh-CN" sz="1400" dirty="0">
                          <a:effectLst/>
                        </a:rPr>
                        <a:t>&lt;&lt; 1</a:t>
                      </a:r>
                      <a:r>
                        <a:rPr lang="en" sz="1400" dirty="0">
                          <a:effectLst/>
                        </a:rPr>
                        <a:t> </a:t>
                      </a:r>
                    </a:p>
                  </a:txBody>
                  <a:tcPr anchor="ctr"/>
                </a:tc>
                <a:extLst>
                  <a:ext uri="{0D108BD9-81ED-4DB2-BD59-A6C34878D82A}">
                    <a16:rowId xmlns:a16="http://schemas.microsoft.com/office/drawing/2014/main" val="3338582127"/>
                  </a:ext>
                </a:extLst>
              </a:tr>
              <a:tr h="441071">
                <a:tc>
                  <a:txBody>
                    <a:bodyPr/>
                    <a:lstStyle/>
                    <a:p>
                      <a:r>
                        <a:rPr lang="en" sz="1400">
                          <a:effectLst/>
                        </a:rPr>
                        <a:t>JALR rd, imm12(rs1) </a:t>
                      </a:r>
                    </a:p>
                  </a:txBody>
                  <a:tcPr anchor="ctr"/>
                </a:tc>
                <a:tc>
                  <a:txBody>
                    <a:bodyPr/>
                    <a:lstStyle/>
                    <a:p>
                      <a:r>
                        <a:rPr lang="en" sz="1400">
                          <a:effectLst/>
                        </a:rPr>
                        <a:t>Jump and link register </a:t>
                      </a:r>
                    </a:p>
                  </a:txBody>
                  <a:tcPr anchor="ctr"/>
                </a:tc>
                <a:tc>
                  <a:txBody>
                    <a:bodyPr/>
                    <a:lstStyle/>
                    <a:p>
                      <a:r>
                        <a:rPr lang="en" sz="1400">
                          <a:effectLst/>
                        </a:rPr>
                        <a:t>I </a:t>
                      </a:r>
                    </a:p>
                  </a:txBody>
                  <a:tcPr anchor="ctr"/>
                </a:tc>
                <a:tc>
                  <a:txBody>
                    <a:bodyPr/>
                    <a:lstStyle/>
                    <a:p>
                      <a:r>
                        <a:rPr lang="en" sz="1400" dirty="0">
                          <a:effectLst/>
                        </a:rPr>
                        <a:t>rd ← pc + 4 pc ← rs1 + imm12 </a:t>
                      </a:r>
                    </a:p>
                  </a:txBody>
                  <a:tcPr anchor="ctr"/>
                </a:tc>
                <a:extLst>
                  <a:ext uri="{0D108BD9-81ED-4DB2-BD59-A6C34878D82A}">
                    <a16:rowId xmlns:a16="http://schemas.microsoft.com/office/drawing/2014/main" val="4150885606"/>
                  </a:ext>
                </a:extLst>
              </a:tr>
            </a:tbl>
          </a:graphicData>
        </a:graphic>
      </p:graphicFrame>
    </p:spTree>
    <p:custDataLst>
      <p:tags r:id="rId1"/>
    </p:custDataLst>
    <p:extLst>
      <p:ext uri="{BB962C8B-B14F-4D97-AF65-F5344CB8AC3E}">
        <p14:creationId xmlns:p14="http://schemas.microsoft.com/office/powerpoint/2010/main" val="205550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0731636" cy="1744515"/>
            <a:chOff x="1887176" y="1780605"/>
            <a:chExt cx="2583743" cy="7630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冯诺依曼模型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ALU</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运算部件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026" name="Picture 2" descr="Arithmetic logic unit - Wikipedia">
            <a:extLst>
              <a:ext uri="{FF2B5EF4-FFF2-40B4-BE49-F238E27FC236}">
                <a16:creationId xmlns:a16="http://schemas.microsoft.com/office/drawing/2014/main" id="{74302B2E-294E-24C5-00E1-17D43E152C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4486" y="3542587"/>
            <a:ext cx="3690199" cy="2036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al processing unit - Wikipedia">
            <a:extLst>
              <a:ext uri="{FF2B5EF4-FFF2-40B4-BE49-F238E27FC236}">
                <a16:creationId xmlns:a16="http://schemas.microsoft.com/office/drawing/2014/main" id="{3AAA53D1-0555-F6F2-5854-9A6B8602A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8861" y="2416922"/>
            <a:ext cx="5138108" cy="351335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a:extLst>
              <a:ext uri="{FF2B5EF4-FFF2-40B4-BE49-F238E27FC236}">
                <a16:creationId xmlns:a16="http://schemas.microsoft.com/office/drawing/2014/main" id="{5A9E905C-50A3-AD1D-2761-8A13936C26F7}"/>
              </a:ext>
            </a:extLst>
          </p:cNvPr>
          <p:cNvCxnSpPr>
            <a:cxnSpLocks/>
            <a:endCxn id="1026" idx="0"/>
          </p:cNvCxnSpPr>
          <p:nvPr/>
        </p:nvCxnSpPr>
        <p:spPr>
          <a:xfrm rot="10800000">
            <a:off x="2749587" y="3542588"/>
            <a:ext cx="6628331" cy="1295229"/>
          </a:xfrm>
          <a:prstGeom prst="bentConnector4">
            <a:avLst>
              <a:gd name="adj1" fmla="val 36082"/>
              <a:gd name="adj2" fmla="val 159515"/>
            </a:avLst>
          </a:prstGeom>
          <a:ln w="76200">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0521464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14725</TotalTime>
  <Words>10030</Words>
  <Application>Microsoft Office PowerPoint</Application>
  <PresentationFormat>宽屏</PresentationFormat>
  <Paragraphs>2919</Paragraphs>
  <Slides>85</Slides>
  <Notes>4</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85</vt:i4>
      </vt:variant>
    </vt:vector>
  </HeadingPairs>
  <TitlesOfParts>
    <vt:vector size="100" baseType="lpstr">
      <vt:lpstr>华文仿宋</vt:lpstr>
      <vt:lpstr>华文新魏</vt:lpstr>
      <vt:lpstr>KaiTi</vt:lpstr>
      <vt:lpstr>宋体</vt:lpstr>
      <vt:lpstr>微软雅黑</vt:lpstr>
      <vt:lpstr>Arial</vt:lpstr>
      <vt:lpstr>Arial Narrow</vt:lpstr>
      <vt:lpstr>Calibri</vt:lpstr>
      <vt:lpstr>Cambria Math</vt:lpstr>
      <vt:lpstr>Courier New</vt:lpstr>
      <vt:lpstr>Courier New Bold</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Yunlong Mao</cp:lastModifiedBy>
  <cp:revision>760</cp:revision>
  <dcterms:created xsi:type="dcterms:W3CDTF">2019-06-19T02:08:00Z</dcterms:created>
  <dcterms:modified xsi:type="dcterms:W3CDTF">2024-03-28T05:43:31Z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